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notesMasterIdLst>
    <p:notesMasterId r:id="rId50"/>
  </p:notesMasterIdLst>
  <p:handoutMasterIdLst>
    <p:handoutMasterId r:id="rId51"/>
  </p:handoutMasterIdLst>
  <p:sldIdLst>
    <p:sldId id="259" r:id="rId2"/>
    <p:sldId id="264" r:id="rId3"/>
    <p:sldId id="260" r:id="rId4"/>
    <p:sldId id="270" r:id="rId5"/>
    <p:sldId id="321" r:id="rId6"/>
    <p:sldId id="269" r:id="rId7"/>
    <p:sldId id="271" r:id="rId8"/>
    <p:sldId id="268" r:id="rId9"/>
    <p:sldId id="267" r:id="rId10"/>
    <p:sldId id="273" r:id="rId11"/>
    <p:sldId id="274" r:id="rId12"/>
    <p:sldId id="275" r:id="rId13"/>
    <p:sldId id="289" r:id="rId14"/>
    <p:sldId id="279" r:id="rId15"/>
    <p:sldId id="280" r:id="rId16"/>
    <p:sldId id="281" r:id="rId17"/>
    <p:sldId id="284" r:id="rId18"/>
    <p:sldId id="283" r:id="rId19"/>
    <p:sldId id="285" r:id="rId20"/>
    <p:sldId id="286" r:id="rId21"/>
    <p:sldId id="287" r:id="rId22"/>
    <p:sldId id="290" r:id="rId23"/>
    <p:sldId id="288" r:id="rId24"/>
    <p:sldId id="291" r:id="rId25"/>
    <p:sldId id="293" r:id="rId26"/>
    <p:sldId id="292" r:id="rId27"/>
    <p:sldId id="294" r:id="rId28"/>
    <p:sldId id="299" r:id="rId29"/>
    <p:sldId id="300" r:id="rId30"/>
    <p:sldId id="304" r:id="rId31"/>
    <p:sldId id="302" r:id="rId32"/>
    <p:sldId id="308" r:id="rId33"/>
    <p:sldId id="309" r:id="rId34"/>
    <p:sldId id="310" r:id="rId35"/>
    <p:sldId id="305" r:id="rId36"/>
    <p:sldId id="303" r:id="rId37"/>
    <p:sldId id="312" r:id="rId38"/>
    <p:sldId id="307" r:id="rId39"/>
    <p:sldId id="301" r:id="rId40"/>
    <p:sldId id="313" r:id="rId41"/>
    <p:sldId id="311" r:id="rId42"/>
    <p:sldId id="315" r:id="rId43"/>
    <p:sldId id="316" r:id="rId44"/>
    <p:sldId id="317" r:id="rId45"/>
    <p:sldId id="318" r:id="rId46"/>
    <p:sldId id="322" r:id="rId47"/>
    <p:sldId id="319" r:id="rId48"/>
    <p:sldId id="320" r:id="rId4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orient="horz" pos="304" userDrawn="1">
          <p15:clr>
            <a:srgbClr val="A4A3A4"/>
          </p15:clr>
        </p15:guide>
        <p15:guide id="3" orient="horz" pos="4144" userDrawn="1">
          <p15:clr>
            <a:srgbClr val="A4A3A4"/>
          </p15:clr>
        </p15:guide>
        <p15:guide id="4" orient="horz" pos="3952" userDrawn="1">
          <p15:clr>
            <a:srgbClr val="A4A3A4"/>
          </p15:clr>
        </p15:guide>
        <p15:guide id="5" orient="horz" pos="1136" userDrawn="1">
          <p15:clr>
            <a:srgbClr val="A4A3A4"/>
          </p15:clr>
        </p15:guide>
        <p15:guide id="6" pos="2880" userDrawn="1">
          <p15:clr>
            <a:srgbClr val="A4A3A4"/>
          </p15:clr>
        </p15:guide>
        <p15:guide id="7" pos="143" userDrawn="1">
          <p15:clr>
            <a:srgbClr val="A4A3A4"/>
          </p15:clr>
        </p15:guide>
        <p15:guide id="8" pos="5616" userDrawn="1">
          <p15:clr>
            <a:srgbClr val="A4A3A4"/>
          </p15:clr>
        </p15:guide>
        <p15:guide id="9" pos="432" userDrawn="1">
          <p15:clr>
            <a:srgbClr val="A4A3A4"/>
          </p15:clr>
        </p15:guide>
        <p15:guide id="10" pos="5328" userDrawn="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D03447BB-5D67-496B-8E87-E561075AD55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840" autoAdjust="0"/>
  </p:normalViewPr>
  <p:slideViewPr>
    <p:cSldViewPr>
      <p:cViewPr>
        <p:scale>
          <a:sx n="102" d="100"/>
          <a:sy n="102" d="100"/>
        </p:scale>
        <p:origin x="-1890" y="-90"/>
      </p:cViewPr>
      <p:guideLst>
        <p:guide orient="horz" pos="2160"/>
        <p:guide orient="horz" pos="304"/>
        <p:guide orient="horz" pos="4144"/>
        <p:guide orient="horz" pos="3952"/>
        <p:guide orient="horz" pos="1136"/>
        <p:guide pos="2880"/>
        <p:guide pos="143"/>
        <p:guide pos="5616"/>
        <p:guide pos="432"/>
        <p:guide pos="5328"/>
      </p:guideLst>
    </p:cSldViewPr>
  </p:slideViewPr>
  <p:notesTextViewPr>
    <p:cViewPr>
      <p:scale>
        <a:sx n="1" d="1"/>
        <a:sy n="1" d="1"/>
      </p:scale>
      <p:origin x="0" y="0"/>
    </p:cViewPr>
  </p:notesTextViewPr>
  <p:notesViewPr>
    <p:cSldViewPr showGuides="1">
      <p:cViewPr varScale="1">
        <p:scale>
          <a:sx n="76" d="100"/>
          <a:sy n="76" d="100"/>
        </p:scale>
        <p:origin x="16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54C6E1-AF92-4FB7-A013-0B520EBC30AE}" type="datetimeFigureOut">
              <a:rPr lang="en-US"/>
              <a:t>12/27/2017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52D9BF-D574-4807-B36C-9E2A025BE826}" type="slidenum">
              <a:rPr/>
              <a:t>‹#›</a:t>
            </a:fld>
            <a:endParaRPr/>
          </a:p>
        </p:txBody>
      </p:sp>
    </p:spTree>
    <p:extLst>
      <p:ext uri="{BB962C8B-B14F-4D97-AF65-F5344CB8AC3E}">
        <p14:creationId xmlns:p14="http://schemas.microsoft.com/office/powerpoint/2010/main" val="23067921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0850-0874-4A61-99B4-D613C5E8D9EA}" type="datetimeFigureOut">
              <a:rPr lang="en-US"/>
              <a:t>12/27/2017</a:t>
            </a:fld>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1EC53-F507-411E-9ADC-FBCFECE09D3D}" type="slidenum">
              <a:rPr/>
              <a:t>‹#›</a:t>
            </a:fld>
            <a:endParaRPr/>
          </a:p>
        </p:txBody>
      </p:sp>
    </p:spTree>
    <p:extLst>
      <p:ext uri="{BB962C8B-B14F-4D97-AF65-F5344CB8AC3E}">
        <p14:creationId xmlns:p14="http://schemas.microsoft.com/office/powerpoint/2010/main" val="758182631"/>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E11EC53-F507-411E-9ADC-FBCFECE09D3D}" type="slidenum">
              <a:rPr lang="en-US" smtClean="0"/>
              <a:t>1</a:t>
            </a:fld>
            <a:endParaRPr lang="en-US"/>
          </a:p>
        </p:txBody>
      </p:sp>
    </p:spTree>
    <p:extLst>
      <p:ext uri="{BB962C8B-B14F-4D97-AF65-F5344CB8AC3E}">
        <p14:creationId xmlns:p14="http://schemas.microsoft.com/office/powerpoint/2010/main" val="2908644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15</a:t>
            </a:fld>
            <a:endParaRPr lang="en-US"/>
          </a:p>
        </p:txBody>
      </p:sp>
    </p:spTree>
    <p:extLst>
      <p:ext uri="{BB962C8B-B14F-4D97-AF65-F5344CB8AC3E}">
        <p14:creationId xmlns:p14="http://schemas.microsoft.com/office/powerpoint/2010/main" val="2691191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16</a:t>
            </a:fld>
            <a:endParaRPr lang="en-US"/>
          </a:p>
        </p:txBody>
      </p:sp>
    </p:spTree>
    <p:extLst>
      <p:ext uri="{BB962C8B-B14F-4D97-AF65-F5344CB8AC3E}">
        <p14:creationId xmlns:p14="http://schemas.microsoft.com/office/powerpoint/2010/main" val="2493818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17</a:t>
            </a:fld>
            <a:endParaRPr lang="en-US"/>
          </a:p>
        </p:txBody>
      </p:sp>
    </p:spTree>
    <p:extLst>
      <p:ext uri="{BB962C8B-B14F-4D97-AF65-F5344CB8AC3E}">
        <p14:creationId xmlns:p14="http://schemas.microsoft.com/office/powerpoint/2010/main" val="1735127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18</a:t>
            </a:fld>
            <a:endParaRPr lang="en-US"/>
          </a:p>
        </p:txBody>
      </p:sp>
    </p:spTree>
    <p:extLst>
      <p:ext uri="{BB962C8B-B14F-4D97-AF65-F5344CB8AC3E}">
        <p14:creationId xmlns:p14="http://schemas.microsoft.com/office/powerpoint/2010/main" val="4032251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19</a:t>
            </a:fld>
            <a:endParaRPr lang="en-US"/>
          </a:p>
        </p:txBody>
      </p:sp>
    </p:spTree>
    <p:extLst>
      <p:ext uri="{BB962C8B-B14F-4D97-AF65-F5344CB8AC3E}">
        <p14:creationId xmlns:p14="http://schemas.microsoft.com/office/powerpoint/2010/main" val="40049483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20</a:t>
            </a:fld>
            <a:endParaRPr lang="en-US"/>
          </a:p>
        </p:txBody>
      </p:sp>
    </p:spTree>
    <p:extLst>
      <p:ext uri="{BB962C8B-B14F-4D97-AF65-F5344CB8AC3E}">
        <p14:creationId xmlns:p14="http://schemas.microsoft.com/office/powerpoint/2010/main" val="18813677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21</a:t>
            </a:fld>
            <a:endParaRPr lang="en-US"/>
          </a:p>
        </p:txBody>
      </p:sp>
    </p:spTree>
    <p:extLst>
      <p:ext uri="{BB962C8B-B14F-4D97-AF65-F5344CB8AC3E}">
        <p14:creationId xmlns:p14="http://schemas.microsoft.com/office/powerpoint/2010/main" val="9075411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22</a:t>
            </a:fld>
            <a:endParaRPr lang="en-US"/>
          </a:p>
        </p:txBody>
      </p:sp>
    </p:spTree>
    <p:extLst>
      <p:ext uri="{BB962C8B-B14F-4D97-AF65-F5344CB8AC3E}">
        <p14:creationId xmlns:p14="http://schemas.microsoft.com/office/powerpoint/2010/main" val="12851440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23</a:t>
            </a:fld>
            <a:endParaRPr lang="en-US"/>
          </a:p>
        </p:txBody>
      </p:sp>
    </p:spTree>
    <p:extLst>
      <p:ext uri="{BB962C8B-B14F-4D97-AF65-F5344CB8AC3E}">
        <p14:creationId xmlns:p14="http://schemas.microsoft.com/office/powerpoint/2010/main" val="6723957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24</a:t>
            </a:fld>
            <a:endParaRPr lang="en-US"/>
          </a:p>
        </p:txBody>
      </p:sp>
    </p:spTree>
    <p:extLst>
      <p:ext uri="{BB962C8B-B14F-4D97-AF65-F5344CB8AC3E}">
        <p14:creationId xmlns:p14="http://schemas.microsoft.com/office/powerpoint/2010/main" val="141585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sz="1800" dirty="0"/>
              <a:t>Experience of Audience compared to me</a:t>
            </a:r>
          </a:p>
          <a:p>
            <a:pPr marL="285750" indent="-285750">
              <a:buFont typeface="Arial" panose="020B0604020202020204" pitchFamily="34" charset="0"/>
              <a:buChar char="•"/>
            </a:pPr>
            <a:r>
              <a:rPr lang="en-US" sz="1800" dirty="0"/>
              <a:t>Looking beyond what people normally think of as how to bust a pileup</a:t>
            </a:r>
          </a:p>
          <a:p>
            <a:pPr marL="285750" lvl="0" indent="-285750">
              <a:buFont typeface="Arial" panose="020B0604020202020204" pitchFamily="34" charset="0"/>
              <a:buChar char="•"/>
            </a:pPr>
            <a:r>
              <a:rPr lang="en-US" sz="1800" dirty="0"/>
              <a:t>More contesting oriented than you might be used to</a:t>
            </a:r>
          </a:p>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a:t>
            </a:fld>
            <a:endParaRPr lang="en-US"/>
          </a:p>
        </p:txBody>
      </p:sp>
    </p:spTree>
    <p:extLst>
      <p:ext uri="{BB962C8B-B14F-4D97-AF65-F5344CB8AC3E}">
        <p14:creationId xmlns:p14="http://schemas.microsoft.com/office/powerpoint/2010/main" val="23312810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25</a:t>
            </a:fld>
            <a:endParaRPr lang="en-US"/>
          </a:p>
        </p:txBody>
      </p:sp>
    </p:spTree>
    <p:extLst>
      <p:ext uri="{BB962C8B-B14F-4D97-AF65-F5344CB8AC3E}">
        <p14:creationId xmlns:p14="http://schemas.microsoft.com/office/powerpoint/2010/main" val="9852185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26</a:t>
            </a:fld>
            <a:endParaRPr lang="en-US"/>
          </a:p>
        </p:txBody>
      </p:sp>
    </p:spTree>
    <p:extLst>
      <p:ext uri="{BB962C8B-B14F-4D97-AF65-F5344CB8AC3E}">
        <p14:creationId xmlns:p14="http://schemas.microsoft.com/office/powerpoint/2010/main" val="12930441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27</a:t>
            </a:fld>
            <a:endParaRPr lang="en-US"/>
          </a:p>
        </p:txBody>
      </p:sp>
    </p:spTree>
    <p:extLst>
      <p:ext uri="{BB962C8B-B14F-4D97-AF65-F5344CB8AC3E}">
        <p14:creationId xmlns:p14="http://schemas.microsoft.com/office/powerpoint/2010/main" val="7535222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28</a:t>
            </a:fld>
            <a:endParaRPr lang="en-US"/>
          </a:p>
        </p:txBody>
      </p:sp>
    </p:spTree>
    <p:extLst>
      <p:ext uri="{BB962C8B-B14F-4D97-AF65-F5344CB8AC3E}">
        <p14:creationId xmlns:p14="http://schemas.microsoft.com/office/powerpoint/2010/main" val="573763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29</a:t>
            </a:fld>
            <a:endParaRPr lang="en-US"/>
          </a:p>
        </p:txBody>
      </p:sp>
    </p:spTree>
    <p:extLst>
      <p:ext uri="{BB962C8B-B14F-4D97-AF65-F5344CB8AC3E}">
        <p14:creationId xmlns:p14="http://schemas.microsoft.com/office/powerpoint/2010/main" val="35041488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30</a:t>
            </a:fld>
            <a:endParaRPr lang="en-US"/>
          </a:p>
        </p:txBody>
      </p:sp>
    </p:spTree>
    <p:extLst>
      <p:ext uri="{BB962C8B-B14F-4D97-AF65-F5344CB8AC3E}">
        <p14:creationId xmlns:p14="http://schemas.microsoft.com/office/powerpoint/2010/main" val="17681635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31</a:t>
            </a:fld>
            <a:endParaRPr lang="en-US"/>
          </a:p>
        </p:txBody>
      </p:sp>
    </p:spTree>
    <p:extLst>
      <p:ext uri="{BB962C8B-B14F-4D97-AF65-F5344CB8AC3E}">
        <p14:creationId xmlns:p14="http://schemas.microsoft.com/office/powerpoint/2010/main" val="39897602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32</a:t>
            </a:fld>
            <a:endParaRPr lang="en-US"/>
          </a:p>
        </p:txBody>
      </p:sp>
    </p:spTree>
    <p:extLst>
      <p:ext uri="{BB962C8B-B14F-4D97-AF65-F5344CB8AC3E}">
        <p14:creationId xmlns:p14="http://schemas.microsoft.com/office/powerpoint/2010/main" val="14144425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33</a:t>
            </a:fld>
            <a:endParaRPr lang="en-US"/>
          </a:p>
        </p:txBody>
      </p:sp>
    </p:spTree>
    <p:extLst>
      <p:ext uri="{BB962C8B-B14F-4D97-AF65-F5344CB8AC3E}">
        <p14:creationId xmlns:p14="http://schemas.microsoft.com/office/powerpoint/2010/main" val="33335772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34</a:t>
            </a:fld>
            <a:endParaRPr lang="en-US"/>
          </a:p>
        </p:txBody>
      </p:sp>
    </p:spTree>
    <p:extLst>
      <p:ext uri="{BB962C8B-B14F-4D97-AF65-F5344CB8AC3E}">
        <p14:creationId xmlns:p14="http://schemas.microsoft.com/office/powerpoint/2010/main" val="283585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8</a:t>
            </a:fld>
            <a:endParaRPr lang="en-US"/>
          </a:p>
        </p:txBody>
      </p:sp>
    </p:spTree>
    <p:extLst>
      <p:ext uri="{BB962C8B-B14F-4D97-AF65-F5344CB8AC3E}">
        <p14:creationId xmlns:p14="http://schemas.microsoft.com/office/powerpoint/2010/main" val="35125125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35</a:t>
            </a:fld>
            <a:endParaRPr lang="en-US"/>
          </a:p>
        </p:txBody>
      </p:sp>
    </p:spTree>
    <p:extLst>
      <p:ext uri="{BB962C8B-B14F-4D97-AF65-F5344CB8AC3E}">
        <p14:creationId xmlns:p14="http://schemas.microsoft.com/office/powerpoint/2010/main" val="137409687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36</a:t>
            </a:fld>
            <a:endParaRPr lang="en-US"/>
          </a:p>
        </p:txBody>
      </p:sp>
    </p:spTree>
    <p:extLst>
      <p:ext uri="{BB962C8B-B14F-4D97-AF65-F5344CB8AC3E}">
        <p14:creationId xmlns:p14="http://schemas.microsoft.com/office/powerpoint/2010/main" val="22808195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37</a:t>
            </a:fld>
            <a:endParaRPr lang="en-US"/>
          </a:p>
        </p:txBody>
      </p:sp>
    </p:spTree>
    <p:extLst>
      <p:ext uri="{BB962C8B-B14F-4D97-AF65-F5344CB8AC3E}">
        <p14:creationId xmlns:p14="http://schemas.microsoft.com/office/powerpoint/2010/main" val="30749771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38</a:t>
            </a:fld>
            <a:endParaRPr lang="en-US"/>
          </a:p>
        </p:txBody>
      </p:sp>
    </p:spTree>
    <p:extLst>
      <p:ext uri="{BB962C8B-B14F-4D97-AF65-F5344CB8AC3E}">
        <p14:creationId xmlns:p14="http://schemas.microsoft.com/office/powerpoint/2010/main" val="40924577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39</a:t>
            </a:fld>
            <a:endParaRPr lang="en-US"/>
          </a:p>
        </p:txBody>
      </p:sp>
    </p:spTree>
    <p:extLst>
      <p:ext uri="{BB962C8B-B14F-4D97-AF65-F5344CB8AC3E}">
        <p14:creationId xmlns:p14="http://schemas.microsoft.com/office/powerpoint/2010/main" val="356168832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40</a:t>
            </a:fld>
            <a:endParaRPr lang="en-US"/>
          </a:p>
        </p:txBody>
      </p:sp>
    </p:spTree>
    <p:extLst>
      <p:ext uri="{BB962C8B-B14F-4D97-AF65-F5344CB8AC3E}">
        <p14:creationId xmlns:p14="http://schemas.microsoft.com/office/powerpoint/2010/main" val="28220820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41</a:t>
            </a:fld>
            <a:endParaRPr lang="en-US"/>
          </a:p>
        </p:txBody>
      </p:sp>
    </p:spTree>
    <p:extLst>
      <p:ext uri="{BB962C8B-B14F-4D97-AF65-F5344CB8AC3E}">
        <p14:creationId xmlns:p14="http://schemas.microsoft.com/office/powerpoint/2010/main" val="2180910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42</a:t>
            </a:fld>
            <a:endParaRPr lang="en-US"/>
          </a:p>
        </p:txBody>
      </p:sp>
    </p:spTree>
    <p:extLst>
      <p:ext uri="{BB962C8B-B14F-4D97-AF65-F5344CB8AC3E}">
        <p14:creationId xmlns:p14="http://schemas.microsoft.com/office/powerpoint/2010/main" val="3424880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43</a:t>
            </a:fld>
            <a:endParaRPr lang="en-US"/>
          </a:p>
        </p:txBody>
      </p:sp>
    </p:spTree>
    <p:extLst>
      <p:ext uri="{BB962C8B-B14F-4D97-AF65-F5344CB8AC3E}">
        <p14:creationId xmlns:p14="http://schemas.microsoft.com/office/powerpoint/2010/main" val="4555764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44</a:t>
            </a:fld>
            <a:endParaRPr lang="en-US"/>
          </a:p>
        </p:txBody>
      </p:sp>
    </p:spTree>
    <p:extLst>
      <p:ext uri="{BB962C8B-B14F-4D97-AF65-F5344CB8AC3E}">
        <p14:creationId xmlns:p14="http://schemas.microsoft.com/office/powerpoint/2010/main" val="9030885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9</a:t>
            </a:fld>
            <a:endParaRPr lang="en-US"/>
          </a:p>
        </p:txBody>
      </p:sp>
    </p:spTree>
    <p:extLst>
      <p:ext uri="{BB962C8B-B14F-4D97-AF65-F5344CB8AC3E}">
        <p14:creationId xmlns:p14="http://schemas.microsoft.com/office/powerpoint/2010/main" val="13289456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45</a:t>
            </a:fld>
            <a:endParaRPr lang="en-US"/>
          </a:p>
        </p:txBody>
      </p:sp>
    </p:spTree>
    <p:extLst>
      <p:ext uri="{BB962C8B-B14F-4D97-AF65-F5344CB8AC3E}">
        <p14:creationId xmlns:p14="http://schemas.microsoft.com/office/powerpoint/2010/main" val="41278707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46</a:t>
            </a:fld>
            <a:endParaRPr lang="en-US"/>
          </a:p>
        </p:txBody>
      </p:sp>
    </p:spTree>
    <p:extLst>
      <p:ext uri="{BB962C8B-B14F-4D97-AF65-F5344CB8AC3E}">
        <p14:creationId xmlns:p14="http://schemas.microsoft.com/office/powerpoint/2010/main" val="39982324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47</a:t>
            </a:fld>
            <a:endParaRPr lang="en-US"/>
          </a:p>
        </p:txBody>
      </p:sp>
    </p:spTree>
    <p:extLst>
      <p:ext uri="{BB962C8B-B14F-4D97-AF65-F5344CB8AC3E}">
        <p14:creationId xmlns:p14="http://schemas.microsoft.com/office/powerpoint/2010/main" val="151175227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48</a:t>
            </a:fld>
            <a:endParaRPr lang="en-US"/>
          </a:p>
        </p:txBody>
      </p:sp>
    </p:spTree>
    <p:extLst>
      <p:ext uri="{BB962C8B-B14F-4D97-AF65-F5344CB8AC3E}">
        <p14:creationId xmlns:p14="http://schemas.microsoft.com/office/powerpoint/2010/main" val="6790943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10</a:t>
            </a:fld>
            <a:endParaRPr lang="en-US"/>
          </a:p>
        </p:txBody>
      </p:sp>
    </p:spTree>
    <p:extLst>
      <p:ext uri="{BB962C8B-B14F-4D97-AF65-F5344CB8AC3E}">
        <p14:creationId xmlns:p14="http://schemas.microsoft.com/office/powerpoint/2010/main" val="131835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11</a:t>
            </a:fld>
            <a:endParaRPr lang="en-US"/>
          </a:p>
        </p:txBody>
      </p:sp>
    </p:spTree>
    <p:extLst>
      <p:ext uri="{BB962C8B-B14F-4D97-AF65-F5344CB8AC3E}">
        <p14:creationId xmlns:p14="http://schemas.microsoft.com/office/powerpoint/2010/main" val="10412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12</a:t>
            </a:fld>
            <a:endParaRPr lang="en-US"/>
          </a:p>
        </p:txBody>
      </p:sp>
    </p:spTree>
    <p:extLst>
      <p:ext uri="{BB962C8B-B14F-4D97-AF65-F5344CB8AC3E}">
        <p14:creationId xmlns:p14="http://schemas.microsoft.com/office/powerpoint/2010/main" val="1337238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13</a:t>
            </a:fld>
            <a:endParaRPr lang="en-US"/>
          </a:p>
        </p:txBody>
      </p:sp>
    </p:spTree>
    <p:extLst>
      <p:ext uri="{BB962C8B-B14F-4D97-AF65-F5344CB8AC3E}">
        <p14:creationId xmlns:p14="http://schemas.microsoft.com/office/powerpoint/2010/main" val="969005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1EC53-F507-411E-9ADC-FBCFECE09D3D}" type="slidenum">
              <a:rPr lang="en-US" smtClean="0"/>
              <a:t>14</a:t>
            </a:fld>
            <a:endParaRPr lang="en-US"/>
          </a:p>
        </p:txBody>
      </p:sp>
    </p:spTree>
    <p:extLst>
      <p:ext uri="{BB962C8B-B14F-4D97-AF65-F5344CB8AC3E}">
        <p14:creationId xmlns:p14="http://schemas.microsoft.com/office/powerpoint/2010/main" val="4059878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1269090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xmlns="">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29662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2902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70307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3700498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6855241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28789255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9B9059-F1D6-41D0-95CF-D21CAA096B3A}" type="datetimeFigureOut">
              <a:rPr lang="en-US" smtClean="0"/>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397395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9B9059-F1D6-41D0-95CF-D21CAA096B3A}" type="datetimeFigureOut">
              <a:rPr lang="en-US" smtClean="0"/>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216119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B9B9059-F1D6-41D0-95CF-D21CAA096B3A}" type="datetimeFigureOut">
              <a:rPr lang="en-US" smtClean="0"/>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468691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9B9059-F1D6-41D0-95CF-D21CAA096B3A}" type="datetimeFigureOut">
              <a:rPr lang="en-US" smtClean="0"/>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2540315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9B9059-F1D6-41D0-95CF-D21CAA096B3A}" type="datetimeFigureOut">
              <a:rPr lang="en-US" smtClean="0"/>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1037096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9B9059-F1D6-41D0-95CF-D21CAA096B3A}" type="datetimeFigureOut">
              <a:rPr lang="en-US" smtClean="0"/>
              <a:t>12/27/2017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3694234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B9B9059-F1D6-41D0-95CF-D21CAA096B3A}" type="datetimeFigureOut">
              <a:rPr lang="en-US" smtClean="0"/>
              <a:t>12/27/2017</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5FD5434-F838-4DD4-A17B-1CB1A1850DF4}" type="slidenum">
              <a:rPr lang="en-US" smtClean="0"/>
              <a:t>‹#›</a:t>
            </a:fld>
            <a:endParaRPr lang="en-US"/>
          </a:p>
        </p:txBody>
      </p:sp>
    </p:spTree>
    <p:extLst>
      <p:ext uri="{BB962C8B-B14F-4D97-AF65-F5344CB8AC3E}">
        <p14:creationId xmlns:p14="http://schemas.microsoft.com/office/powerpoint/2010/main" val="2907498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4011892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3624209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B9B9059-F1D6-41D0-95CF-D21CAA096B3A}"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FD5434-F838-4DD4-A17B-1CB1A1850DF4}" type="slidenum">
              <a:rPr lang="en-US" smtClean="0"/>
              <a:pPr/>
              <a:t>‹#›</a:t>
            </a:fld>
            <a:endParaRPr lang="en-US"/>
          </a:p>
        </p:txBody>
      </p:sp>
    </p:spTree>
    <p:extLst>
      <p:ext uri="{BB962C8B-B14F-4D97-AF65-F5344CB8AC3E}">
        <p14:creationId xmlns:p14="http://schemas.microsoft.com/office/powerpoint/2010/main" val="1804954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B9B9059-F1D6-41D0-95CF-D21CAA096B3A}" type="datetimeFigureOut">
              <a:rPr lang="en-US" smtClean="0"/>
              <a:pPr/>
              <a:t>12/27/2017</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E5FD5434-F838-4DD4-A17B-1CB1A1850DF4}" type="slidenum">
              <a:rPr lang="en-US" smtClean="0"/>
              <a:pPr/>
              <a:t>‹#›</a:t>
            </a:fld>
            <a:endParaRPr lang="en-US"/>
          </a:p>
        </p:txBody>
      </p:sp>
    </p:spTree>
    <p:extLst>
      <p:ext uri="{BB962C8B-B14F-4D97-AF65-F5344CB8AC3E}">
        <p14:creationId xmlns:p14="http://schemas.microsoft.com/office/powerpoint/2010/main" val="942814514"/>
      </p:ext>
    </p:extLst>
  </p:cSld>
  <p:clrMap bg1="dk1" tx1="lt1" bg2="dk2" tx2="lt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97" r:id="rId13"/>
    <p:sldLayoutId id="2147483798" r:id="rId14"/>
    <p:sldLayoutId id="2147483799" r:id="rId15"/>
    <p:sldLayoutId id="2147483800" r:id="rId16"/>
    <p:sldLayoutId id="214748380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en-US" dirty="0"/>
              <a:t>Busting The</a:t>
            </a:r>
            <a:br>
              <a:rPr lang="en-US" dirty="0"/>
            </a:br>
            <a:r>
              <a:rPr lang="en-US" dirty="0"/>
              <a:t>Pileup</a:t>
            </a:r>
          </a:p>
        </p:txBody>
      </p:sp>
      <p:sp>
        <p:nvSpPr>
          <p:cNvPr id="3" name="Subtitle 2"/>
          <p:cNvSpPr>
            <a:spLocks noGrp="1"/>
          </p:cNvSpPr>
          <p:nvPr>
            <p:ph type="subTitle" idx="1"/>
          </p:nvPr>
        </p:nvSpPr>
        <p:spPr>
          <a:xfrm>
            <a:off x="866442" y="5334000"/>
            <a:ext cx="6620968" cy="685800"/>
          </a:xfrm>
        </p:spPr>
        <p:txBody>
          <a:bodyPr>
            <a:normAutofit fontScale="92500" lnSpcReduction="20000"/>
          </a:bodyPr>
          <a:lstStyle/>
          <a:p>
            <a:pPr algn="r"/>
            <a:r>
              <a:rPr lang="en-US" cap="none" dirty="0">
                <a:latin typeface="Arial" panose="020B0604020202020204" pitchFamily="34" charset="0"/>
                <a:cs typeface="Arial" panose="020B0604020202020204" pitchFamily="34" charset="0"/>
              </a:rPr>
              <a:t>Kevan Nason</a:t>
            </a:r>
          </a:p>
          <a:p>
            <a:pPr algn="r"/>
            <a:r>
              <a:rPr lang="en-US" cap="none" dirty="0">
                <a:latin typeface="Arial" panose="020B0604020202020204" pitchFamily="34" charset="0"/>
                <a:cs typeface="Arial" panose="020B0604020202020204" pitchFamily="34" charset="0"/>
              </a:rPr>
              <a:t>N4XL</a:t>
            </a:r>
          </a:p>
        </p:txBody>
      </p:sp>
    </p:spTree>
    <p:extLst>
      <p:ext uri="{BB962C8B-B14F-4D97-AF65-F5344CB8AC3E}">
        <p14:creationId xmlns:p14="http://schemas.microsoft.com/office/powerpoint/2010/main" val="10170295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Station Limits -</a:t>
            </a:r>
            <a:br>
              <a:rPr lang="en-US" dirty="0"/>
            </a:br>
            <a:r>
              <a:rPr lang="en-US" sz="2000" dirty="0"/>
              <a:t>   DX University – Using Propagation to Your Advantage</a:t>
            </a:r>
          </a:p>
        </p:txBody>
      </p:sp>
      <p:sp>
        <p:nvSpPr>
          <p:cNvPr id="14" name="Content Placeholder 13"/>
          <p:cNvSpPr>
            <a:spLocks noGrp="1"/>
          </p:cNvSpPr>
          <p:nvPr>
            <p:ph idx="1"/>
          </p:nvPr>
        </p:nvSpPr>
        <p:spPr>
          <a:xfrm>
            <a:off x="585255" y="1853248"/>
            <a:ext cx="7973490" cy="4395158"/>
          </a:xfrm>
        </p:spPr>
        <p:txBody>
          <a:bodyPr>
            <a:normAutofit/>
          </a:bodyPr>
          <a:lstStyle/>
          <a:p>
            <a:pPr lvl="1">
              <a:spcBef>
                <a:spcPts val="1200"/>
              </a:spcBef>
            </a:pPr>
            <a:r>
              <a:rPr lang="en-US" sz="2800" dirty="0"/>
              <a:t>Calling DX when conditions to your area are poor doesn’t usually make sense</a:t>
            </a:r>
          </a:p>
          <a:p>
            <a:pPr lvl="1">
              <a:spcBef>
                <a:spcPts val="1200"/>
              </a:spcBef>
            </a:pPr>
            <a:r>
              <a:rPr lang="en-US" sz="2800" dirty="0"/>
              <a:t>Not calling requires discipline</a:t>
            </a:r>
          </a:p>
          <a:p>
            <a:pPr lvl="1">
              <a:spcBef>
                <a:spcPts val="1200"/>
              </a:spcBef>
            </a:pPr>
            <a:r>
              <a:rPr lang="en-US" sz="2800" dirty="0"/>
              <a:t>Calling when you can just hear the signal “in there” is tempting but… “dangerous” and possibly embarrassing… if you are actually called and can’t hear the reply.</a:t>
            </a:r>
            <a:endParaRPr lang="en-US" sz="3200" dirty="0"/>
          </a:p>
          <a:p>
            <a:pPr lvl="0"/>
            <a:endParaRPr lang="en-US" sz="3200" dirty="0"/>
          </a:p>
          <a:p>
            <a:pPr lvl="0"/>
            <a:endParaRPr lang="en-US" sz="3200" dirty="0"/>
          </a:p>
        </p:txBody>
      </p:sp>
    </p:spTree>
    <p:extLst>
      <p:ext uri="{BB962C8B-B14F-4D97-AF65-F5344CB8AC3E}">
        <p14:creationId xmlns:p14="http://schemas.microsoft.com/office/powerpoint/2010/main" val="27739121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Station Limits -</a:t>
            </a:r>
            <a:br>
              <a:rPr lang="en-US" dirty="0"/>
            </a:br>
            <a:r>
              <a:rPr lang="en-US" sz="3200" dirty="0"/>
              <a:t>   </a:t>
            </a:r>
            <a:r>
              <a:rPr lang="en-US" sz="2800" dirty="0"/>
              <a:t>Not trying at all</a:t>
            </a:r>
          </a:p>
        </p:txBody>
      </p:sp>
      <p:sp>
        <p:nvSpPr>
          <p:cNvPr id="14" name="Content Placeholder 13"/>
          <p:cNvSpPr>
            <a:spLocks noGrp="1"/>
          </p:cNvSpPr>
          <p:nvPr>
            <p:ph idx="1"/>
          </p:nvPr>
        </p:nvSpPr>
        <p:spPr>
          <a:xfrm>
            <a:off x="1023450" y="1889191"/>
            <a:ext cx="7097100" cy="4038606"/>
          </a:xfrm>
        </p:spPr>
        <p:txBody>
          <a:bodyPr>
            <a:normAutofit/>
          </a:bodyPr>
          <a:lstStyle/>
          <a:p>
            <a:pPr marL="0" indent="0" algn="ctr">
              <a:spcBef>
                <a:spcPts val="1200"/>
              </a:spcBef>
              <a:buNone/>
            </a:pPr>
            <a:r>
              <a:rPr lang="en-US" sz="3000" dirty="0"/>
              <a:t>If he’s in AF, only S5 or so, and only answering EU often it is not worth wasting time. You only cause QRM</a:t>
            </a:r>
          </a:p>
          <a:p>
            <a:pPr lvl="1">
              <a:spcBef>
                <a:spcPts val="1200"/>
              </a:spcBef>
            </a:pPr>
            <a:r>
              <a:rPr lang="en-US" sz="2800" dirty="0"/>
              <a:t>You are on the side of his beam so much weaker to him than EU is</a:t>
            </a:r>
          </a:p>
          <a:p>
            <a:pPr lvl="1">
              <a:spcBef>
                <a:spcPts val="1200"/>
              </a:spcBef>
            </a:pPr>
            <a:r>
              <a:rPr lang="en-US" sz="2800" dirty="0"/>
              <a:t>But hey… You never know. Try a couple of times. You might get lucky.</a:t>
            </a:r>
            <a:endParaRPr lang="en-US" sz="3200" dirty="0"/>
          </a:p>
          <a:p>
            <a:pPr lvl="0"/>
            <a:endParaRPr lang="en-US" sz="3200" dirty="0"/>
          </a:p>
          <a:p>
            <a:pPr lvl="0"/>
            <a:endParaRPr lang="en-US" sz="3200" dirty="0"/>
          </a:p>
        </p:txBody>
      </p:sp>
    </p:spTree>
    <p:extLst>
      <p:ext uri="{BB962C8B-B14F-4D97-AF65-F5344CB8AC3E}">
        <p14:creationId xmlns:p14="http://schemas.microsoft.com/office/powerpoint/2010/main" val="40997201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Station Limits -</a:t>
            </a:r>
            <a:br>
              <a:rPr lang="en-US" dirty="0"/>
            </a:br>
            <a:r>
              <a:rPr lang="en-US" sz="3200" dirty="0"/>
              <a:t>   Contest situation</a:t>
            </a:r>
          </a:p>
        </p:txBody>
      </p:sp>
      <p:sp>
        <p:nvSpPr>
          <p:cNvPr id="14" name="Content Placeholder 13"/>
          <p:cNvSpPr>
            <a:spLocks noGrp="1"/>
          </p:cNvSpPr>
          <p:nvPr>
            <p:ph idx="1"/>
          </p:nvPr>
        </p:nvSpPr>
        <p:spPr>
          <a:xfrm>
            <a:off x="723900" y="2133600"/>
            <a:ext cx="7696200" cy="3581406"/>
          </a:xfrm>
        </p:spPr>
        <p:txBody>
          <a:bodyPr>
            <a:normAutofit/>
          </a:bodyPr>
          <a:lstStyle/>
          <a:p>
            <a:pPr marL="0" indent="0" algn="ctr">
              <a:spcBef>
                <a:spcPts val="0"/>
              </a:spcBef>
              <a:buNone/>
            </a:pPr>
            <a:r>
              <a:rPr lang="en-US" sz="3000" dirty="0"/>
              <a:t>Big pile up and you have a modest station </a:t>
            </a:r>
          </a:p>
          <a:p>
            <a:pPr marL="0" indent="0" algn="ctr">
              <a:spcBef>
                <a:spcPts val="0"/>
              </a:spcBef>
              <a:buNone/>
            </a:pPr>
            <a:endParaRPr lang="en-US" sz="3000" dirty="0"/>
          </a:p>
          <a:p>
            <a:pPr lvl="0">
              <a:spcBef>
                <a:spcPts val="0"/>
              </a:spcBef>
            </a:pPr>
            <a:r>
              <a:rPr lang="en-US" sz="3200" dirty="0"/>
              <a:t>Look at “</a:t>
            </a:r>
            <a:r>
              <a:rPr lang="en-US" sz="3200" dirty="0" err="1"/>
              <a:t>Mult</a:t>
            </a:r>
            <a:r>
              <a:rPr lang="en-US" sz="3200" dirty="0"/>
              <a:t> is worth X.X Q’s” ratio</a:t>
            </a:r>
          </a:p>
          <a:p>
            <a:pPr lvl="0"/>
            <a:r>
              <a:rPr lang="en-US" sz="3200" dirty="0"/>
              <a:t>Is it Saturday? Is he likely to still be there tomorrow and hungry for Q’s?</a:t>
            </a:r>
          </a:p>
        </p:txBody>
      </p:sp>
    </p:spTree>
    <p:extLst>
      <p:ext uri="{BB962C8B-B14F-4D97-AF65-F5344CB8AC3E}">
        <p14:creationId xmlns:p14="http://schemas.microsoft.com/office/powerpoint/2010/main" val="3472740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57200" y="19050"/>
            <a:ext cx="8506890" cy="1223682"/>
          </a:xfrm>
        </p:spPr>
        <p:txBody>
          <a:bodyPr/>
          <a:lstStyle/>
          <a:p>
            <a:r>
              <a:rPr lang="en-US" dirty="0"/>
              <a:t>Station Limits</a:t>
            </a:r>
            <a:br>
              <a:rPr lang="en-US" dirty="0"/>
            </a:br>
            <a:r>
              <a:rPr lang="en-US" dirty="0"/>
              <a:t/>
            </a:r>
            <a:br>
              <a:rPr lang="en-US" dirty="0"/>
            </a:br>
            <a:endParaRPr lang="en-US" sz="3200" dirty="0"/>
          </a:p>
        </p:txBody>
      </p:sp>
      <p:sp>
        <p:nvSpPr>
          <p:cNvPr id="14" name="Content Placeholder 13"/>
          <p:cNvSpPr>
            <a:spLocks noGrp="1"/>
          </p:cNvSpPr>
          <p:nvPr>
            <p:ph idx="1"/>
          </p:nvPr>
        </p:nvSpPr>
        <p:spPr>
          <a:xfrm>
            <a:off x="685800" y="1242732"/>
            <a:ext cx="7467600" cy="4866920"/>
          </a:xfrm>
        </p:spPr>
        <p:txBody>
          <a:bodyPr>
            <a:normAutofit fontScale="92500" lnSpcReduction="10000"/>
          </a:bodyPr>
          <a:lstStyle/>
          <a:p>
            <a:pPr marL="0" lvl="0" indent="0">
              <a:spcBef>
                <a:spcPts val="600"/>
              </a:spcBef>
              <a:buNone/>
            </a:pPr>
            <a:r>
              <a:rPr lang="en-US" sz="3200" dirty="0"/>
              <a:t>K1AR Contesting Tip #60</a:t>
            </a:r>
          </a:p>
          <a:p>
            <a:pPr marL="0" lvl="0" indent="0">
              <a:spcBef>
                <a:spcPts val="600"/>
              </a:spcBef>
              <a:buNone/>
            </a:pPr>
            <a:endParaRPr lang="en-US" sz="3200" dirty="0"/>
          </a:p>
          <a:p>
            <a:pPr lvl="0">
              <a:spcBef>
                <a:spcPts val="600"/>
              </a:spcBef>
            </a:pPr>
            <a:r>
              <a:rPr lang="en-US" sz="3200" b="1" i="1" dirty="0">
                <a:solidFill>
                  <a:srgbClr val="FFFF00"/>
                </a:solidFill>
              </a:rPr>
              <a:t>Don't ever get so intimidated by the size of a pileup that you simply tune by the station without calling</a:t>
            </a:r>
            <a:r>
              <a:rPr lang="en-US" sz="3200" dirty="0"/>
              <a:t>. We all have a story or two about the time we broke trough a pileup without a clue how our station pulled it off. Here's the answer: operating skill! …  </a:t>
            </a:r>
            <a:r>
              <a:rPr lang="en-US" sz="3200" b="1" i="1" dirty="0">
                <a:solidFill>
                  <a:srgbClr val="FFFF00"/>
                </a:solidFill>
              </a:rPr>
              <a:t>If you don't at least try to call them, you absolutely won't work them!</a:t>
            </a:r>
          </a:p>
        </p:txBody>
      </p:sp>
    </p:spTree>
    <p:extLst>
      <p:ext uri="{BB962C8B-B14F-4D97-AF65-F5344CB8AC3E}">
        <p14:creationId xmlns:p14="http://schemas.microsoft.com/office/powerpoint/2010/main" val="2413049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7055380" cy="918882"/>
          </a:xfrm>
        </p:spPr>
        <p:txBody>
          <a:bodyPr/>
          <a:lstStyle/>
          <a:p>
            <a:r>
              <a:rPr lang="en-US" dirty="0"/>
              <a:t>Know Your Rig</a:t>
            </a:r>
            <a:endParaRPr lang="en-US" sz="3200" dirty="0"/>
          </a:p>
        </p:txBody>
      </p:sp>
      <p:sp>
        <p:nvSpPr>
          <p:cNvPr id="14" name="Content Placeholder 13"/>
          <p:cNvSpPr>
            <a:spLocks noGrp="1"/>
          </p:cNvSpPr>
          <p:nvPr>
            <p:ph idx="1"/>
          </p:nvPr>
        </p:nvSpPr>
        <p:spPr>
          <a:xfrm>
            <a:off x="838200" y="1905000"/>
            <a:ext cx="7467600" cy="4343400"/>
          </a:xfrm>
        </p:spPr>
        <p:txBody>
          <a:bodyPr>
            <a:normAutofit/>
          </a:bodyPr>
          <a:lstStyle/>
          <a:p>
            <a:pPr marL="0" indent="0" algn="ctr">
              <a:spcBef>
                <a:spcPts val="600"/>
              </a:spcBef>
              <a:spcAft>
                <a:spcPts val="600"/>
              </a:spcAft>
              <a:buNone/>
            </a:pPr>
            <a:r>
              <a:rPr lang="en-US" sz="3200" dirty="0"/>
              <a:t>If you can’t hear the DX say your call through the QRM you can’t work them</a:t>
            </a:r>
          </a:p>
          <a:p>
            <a:pPr marL="0" indent="0" algn="ctr">
              <a:spcBef>
                <a:spcPts val="0"/>
              </a:spcBef>
              <a:buNone/>
            </a:pPr>
            <a:endParaRPr lang="en-US" sz="1100" dirty="0"/>
          </a:p>
          <a:p>
            <a:pPr marL="0" indent="0" algn="ctr">
              <a:spcBef>
                <a:spcPts val="600"/>
              </a:spcBef>
              <a:spcAft>
                <a:spcPts val="600"/>
              </a:spcAft>
              <a:buNone/>
            </a:pPr>
            <a:r>
              <a:rPr lang="en-US" sz="3200" b="1" i="1" dirty="0">
                <a:solidFill>
                  <a:srgbClr val="FFFF00"/>
                </a:solidFill>
              </a:rPr>
              <a:t>Practice actually using your rig to fight QRM on pileups before you need those skills for real</a:t>
            </a:r>
          </a:p>
          <a:p>
            <a:pPr marL="0" indent="0" algn="ctr">
              <a:spcBef>
                <a:spcPts val="600"/>
              </a:spcBef>
              <a:spcAft>
                <a:spcPts val="600"/>
              </a:spcAft>
              <a:buNone/>
            </a:pPr>
            <a:endParaRPr lang="en-US" sz="3200" dirty="0"/>
          </a:p>
          <a:p>
            <a:pPr marL="0" lvl="0" indent="0" algn="ctr">
              <a:buNone/>
            </a:pPr>
            <a:endParaRPr lang="en-US" sz="3200" dirty="0"/>
          </a:p>
        </p:txBody>
      </p:sp>
    </p:spTree>
    <p:extLst>
      <p:ext uri="{BB962C8B-B14F-4D97-AF65-F5344CB8AC3E}">
        <p14:creationId xmlns:p14="http://schemas.microsoft.com/office/powerpoint/2010/main" val="23885233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918882"/>
          </a:xfrm>
        </p:spPr>
        <p:txBody>
          <a:bodyPr/>
          <a:lstStyle/>
          <a:p>
            <a:r>
              <a:rPr lang="en-US" dirty="0"/>
              <a:t>Know Your Rig</a:t>
            </a:r>
            <a:br>
              <a:rPr lang="en-US" dirty="0"/>
            </a:br>
            <a:r>
              <a:rPr lang="en-US" sz="2400" dirty="0"/>
              <a:t>RX adjustments for best IMD and dynamic range</a:t>
            </a:r>
            <a:r>
              <a:rPr lang="en-US" dirty="0"/>
              <a:t/>
            </a:r>
            <a:br>
              <a:rPr lang="en-US" dirty="0"/>
            </a:br>
            <a:endParaRPr lang="en-US" sz="3200" dirty="0"/>
          </a:p>
        </p:txBody>
      </p:sp>
      <p:sp>
        <p:nvSpPr>
          <p:cNvPr id="14" name="Content Placeholder 13"/>
          <p:cNvSpPr>
            <a:spLocks noGrp="1"/>
          </p:cNvSpPr>
          <p:nvPr>
            <p:ph idx="1"/>
          </p:nvPr>
        </p:nvSpPr>
        <p:spPr>
          <a:xfrm>
            <a:off x="838200" y="1853248"/>
            <a:ext cx="7467600" cy="4318952"/>
          </a:xfrm>
        </p:spPr>
        <p:txBody>
          <a:bodyPr>
            <a:normAutofit lnSpcReduction="10000"/>
          </a:bodyPr>
          <a:lstStyle/>
          <a:p>
            <a:pPr lvl="0"/>
            <a:r>
              <a:rPr lang="en-US" sz="3200" dirty="0"/>
              <a:t>No noise blanker</a:t>
            </a:r>
          </a:p>
          <a:p>
            <a:pPr lvl="0"/>
            <a:r>
              <a:rPr lang="en-US" sz="3200" dirty="0"/>
              <a:t>No preamps – especially on low bands</a:t>
            </a:r>
          </a:p>
          <a:p>
            <a:pPr lvl="0"/>
            <a:r>
              <a:rPr lang="en-US" sz="3200" dirty="0"/>
              <a:t>No RX DSP processing</a:t>
            </a:r>
          </a:p>
          <a:p>
            <a:pPr lvl="0"/>
            <a:r>
              <a:rPr lang="en-US" sz="3200" dirty="0"/>
              <a:t>Use narrow roofing and IF filters. Max out filter load in your rig</a:t>
            </a:r>
            <a:endParaRPr lang="en-US" sz="2600" dirty="0"/>
          </a:p>
          <a:p>
            <a:pPr lvl="0"/>
            <a:r>
              <a:rPr lang="en-US" sz="3200" dirty="0"/>
              <a:t>Use RF gain</a:t>
            </a:r>
          </a:p>
          <a:p>
            <a:pPr lvl="0"/>
            <a:r>
              <a:rPr lang="en-US" sz="3200" dirty="0"/>
              <a:t>Fast AGC or even turn it off</a:t>
            </a:r>
          </a:p>
          <a:p>
            <a:pPr marL="0" lvl="0" indent="0">
              <a:buNone/>
            </a:pPr>
            <a:endParaRPr lang="en-US" sz="3200" dirty="0"/>
          </a:p>
        </p:txBody>
      </p:sp>
    </p:spTree>
    <p:extLst>
      <p:ext uri="{BB962C8B-B14F-4D97-AF65-F5344CB8AC3E}">
        <p14:creationId xmlns:p14="http://schemas.microsoft.com/office/powerpoint/2010/main" val="11101646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842682"/>
          </a:xfrm>
        </p:spPr>
        <p:txBody>
          <a:bodyPr/>
          <a:lstStyle/>
          <a:p>
            <a:r>
              <a:rPr lang="en-US" dirty="0"/>
              <a:t>Know Your Rig</a:t>
            </a:r>
            <a:br>
              <a:rPr lang="en-US" dirty="0"/>
            </a:br>
            <a:endParaRPr lang="en-US" sz="3200" dirty="0"/>
          </a:p>
        </p:txBody>
      </p:sp>
      <p:sp>
        <p:nvSpPr>
          <p:cNvPr id="14" name="Content Placeholder 13"/>
          <p:cNvSpPr>
            <a:spLocks noGrp="1"/>
          </p:cNvSpPr>
          <p:nvPr>
            <p:ph idx="1"/>
          </p:nvPr>
        </p:nvSpPr>
        <p:spPr>
          <a:xfrm>
            <a:off x="484710" y="1447800"/>
            <a:ext cx="8202090" cy="4724400"/>
          </a:xfrm>
        </p:spPr>
        <p:txBody>
          <a:bodyPr>
            <a:normAutofit fontScale="85000" lnSpcReduction="20000"/>
          </a:bodyPr>
          <a:lstStyle/>
          <a:p>
            <a:pPr lvl="0"/>
            <a:r>
              <a:rPr lang="en-US" sz="3200" dirty="0"/>
              <a:t>Filter use – You </a:t>
            </a:r>
            <a:r>
              <a:rPr lang="en-US" sz="3200" dirty="0" err="1"/>
              <a:t>gotta</a:t>
            </a:r>
            <a:r>
              <a:rPr lang="en-US" sz="3200" dirty="0"/>
              <a:t> hear him to work him</a:t>
            </a:r>
          </a:p>
          <a:p>
            <a:pPr lvl="1"/>
            <a:r>
              <a:rPr lang="en-US" sz="3000" b="1" i="1" dirty="0">
                <a:solidFill>
                  <a:srgbClr val="FFFF00"/>
                </a:solidFill>
              </a:rPr>
              <a:t>500 to 2,500 Hz response works good for SSB</a:t>
            </a:r>
          </a:p>
          <a:p>
            <a:pPr lvl="1"/>
            <a:r>
              <a:rPr lang="en-US" sz="3000" b="1" i="1" dirty="0">
                <a:solidFill>
                  <a:srgbClr val="FFFF00"/>
                </a:solidFill>
              </a:rPr>
              <a:t>Lower CW tones work better</a:t>
            </a:r>
          </a:p>
          <a:p>
            <a:pPr lvl="2"/>
            <a:r>
              <a:rPr lang="en-US" sz="2800" dirty="0"/>
              <a:t>Ear can hear a 30 Hz tone difference better at 500 </a:t>
            </a:r>
            <a:r>
              <a:rPr lang="en-US" sz="2800" dirty="0" err="1"/>
              <a:t>hz</a:t>
            </a:r>
            <a:r>
              <a:rPr lang="en-US" sz="2800" dirty="0"/>
              <a:t> than it can at 800.</a:t>
            </a:r>
          </a:p>
          <a:p>
            <a:pPr lvl="2"/>
            <a:r>
              <a:rPr lang="en-US" sz="2800" dirty="0"/>
              <a:t>Easier to differentiate between many signals on the same band.</a:t>
            </a:r>
          </a:p>
          <a:p>
            <a:r>
              <a:rPr lang="en-US" sz="3200" dirty="0"/>
              <a:t>Experiment with RX equalization – Formant pass works for me</a:t>
            </a:r>
          </a:p>
          <a:p>
            <a:pPr lvl="0"/>
            <a:r>
              <a:rPr lang="en-US" sz="3200" dirty="0"/>
              <a:t>APF (SAF) can make signal pop out of the mess</a:t>
            </a:r>
          </a:p>
          <a:p>
            <a:pPr marL="0" lvl="0" indent="0">
              <a:buNone/>
            </a:pPr>
            <a:endParaRPr lang="en-US" sz="3200" dirty="0"/>
          </a:p>
        </p:txBody>
      </p:sp>
    </p:spTree>
    <p:extLst>
      <p:ext uri="{BB962C8B-B14F-4D97-AF65-F5344CB8AC3E}">
        <p14:creationId xmlns:p14="http://schemas.microsoft.com/office/powerpoint/2010/main" val="18405786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57200" y="19050"/>
            <a:ext cx="8506890" cy="1223682"/>
          </a:xfrm>
        </p:spPr>
        <p:txBody>
          <a:bodyPr/>
          <a:lstStyle/>
          <a:p>
            <a:r>
              <a:rPr lang="en-US" dirty="0"/>
              <a:t>Know Your Rig</a:t>
            </a:r>
            <a:br>
              <a:rPr lang="en-US" dirty="0"/>
            </a:br>
            <a:r>
              <a:rPr lang="en-US" sz="2400" dirty="0"/>
              <a:t>TX adjustments</a:t>
            </a:r>
            <a:r>
              <a:rPr lang="en-US" dirty="0"/>
              <a:t/>
            </a:r>
            <a:br>
              <a:rPr lang="en-US" dirty="0"/>
            </a:br>
            <a:endParaRPr lang="en-US" sz="3200" dirty="0"/>
          </a:p>
        </p:txBody>
      </p:sp>
      <p:sp>
        <p:nvSpPr>
          <p:cNvPr id="14" name="Content Placeholder 13"/>
          <p:cNvSpPr>
            <a:spLocks noGrp="1"/>
          </p:cNvSpPr>
          <p:nvPr>
            <p:ph idx="1"/>
          </p:nvPr>
        </p:nvSpPr>
        <p:spPr>
          <a:xfrm>
            <a:off x="685800" y="1242732"/>
            <a:ext cx="7467600" cy="4866920"/>
          </a:xfrm>
        </p:spPr>
        <p:txBody>
          <a:bodyPr>
            <a:normAutofit fontScale="85000" lnSpcReduction="10000"/>
          </a:bodyPr>
          <a:lstStyle/>
          <a:p>
            <a:pPr marL="0" lvl="0" indent="0">
              <a:spcBef>
                <a:spcPts val="600"/>
              </a:spcBef>
              <a:buNone/>
            </a:pPr>
            <a:r>
              <a:rPr lang="en-US" sz="3200" dirty="0"/>
              <a:t>K3WWP - Working DX- Tips</a:t>
            </a:r>
          </a:p>
          <a:p>
            <a:pPr lvl="0">
              <a:spcBef>
                <a:spcPts val="600"/>
              </a:spcBef>
            </a:pPr>
            <a:r>
              <a:rPr lang="en-US" sz="3200" b="1" i="1" dirty="0">
                <a:solidFill>
                  <a:srgbClr val="FFFF00"/>
                </a:solidFill>
              </a:rPr>
              <a:t>Be sure your signal is as clean and crisp as possible and your keying is as close to perfect as possible. </a:t>
            </a:r>
            <a:r>
              <a:rPr lang="en-US" sz="3200" dirty="0"/>
              <a:t>DX stations often mention that it is not always the strongest signal that is easiest to copy in a pileup, but often a weaker clean signal with perfect keying is easier to copy. </a:t>
            </a:r>
            <a:r>
              <a:rPr lang="en-US" sz="3200" b="1" i="1" dirty="0">
                <a:solidFill>
                  <a:srgbClr val="FFFF00"/>
                </a:solidFill>
              </a:rPr>
              <a:t>If you have a memory </a:t>
            </a:r>
            <a:r>
              <a:rPr lang="en-US" sz="3200" b="1" i="1" dirty="0" err="1">
                <a:solidFill>
                  <a:srgbClr val="FFFF00"/>
                </a:solidFill>
              </a:rPr>
              <a:t>keyer</a:t>
            </a:r>
            <a:r>
              <a:rPr lang="en-US" sz="3200" b="1" i="1" dirty="0">
                <a:solidFill>
                  <a:srgbClr val="FFFF00"/>
                </a:solidFill>
              </a:rPr>
              <a:t>, use that to send your call</a:t>
            </a:r>
            <a:r>
              <a:rPr lang="en-US" sz="3200" dirty="0"/>
              <a:t>. It is possible to get nervous when trying for some rare DX, and be sloppy sending even our own call</a:t>
            </a:r>
          </a:p>
        </p:txBody>
      </p:sp>
    </p:spTree>
    <p:extLst>
      <p:ext uri="{BB962C8B-B14F-4D97-AF65-F5344CB8AC3E}">
        <p14:creationId xmlns:p14="http://schemas.microsoft.com/office/powerpoint/2010/main" val="7583648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Know Your Rig</a:t>
            </a:r>
            <a:br>
              <a:rPr lang="en-US" dirty="0"/>
            </a:br>
            <a:r>
              <a:rPr lang="en-US" sz="2400" dirty="0"/>
              <a:t>TX adjustments</a:t>
            </a:r>
            <a:r>
              <a:rPr lang="en-US" dirty="0"/>
              <a:t/>
            </a:r>
            <a:br>
              <a:rPr lang="en-US" dirty="0"/>
            </a:br>
            <a:endParaRPr lang="en-US" sz="3200" dirty="0"/>
          </a:p>
        </p:txBody>
      </p:sp>
      <p:sp>
        <p:nvSpPr>
          <p:cNvPr id="14" name="Content Placeholder 13"/>
          <p:cNvSpPr>
            <a:spLocks noGrp="1"/>
          </p:cNvSpPr>
          <p:nvPr>
            <p:ph idx="1"/>
          </p:nvPr>
        </p:nvSpPr>
        <p:spPr>
          <a:xfrm>
            <a:off x="685800" y="1790700"/>
            <a:ext cx="7467600" cy="4533900"/>
          </a:xfrm>
        </p:spPr>
        <p:txBody>
          <a:bodyPr>
            <a:normAutofit fontScale="92500"/>
          </a:bodyPr>
          <a:lstStyle/>
          <a:p>
            <a:pPr lvl="0">
              <a:spcBef>
                <a:spcPts val="600"/>
              </a:spcBef>
            </a:pPr>
            <a:r>
              <a:rPr lang="en-US" sz="3200" dirty="0"/>
              <a:t>SSB - Use Contest audio</a:t>
            </a:r>
          </a:p>
          <a:p>
            <a:pPr lvl="1">
              <a:spcBef>
                <a:spcPts val="600"/>
              </a:spcBef>
            </a:pPr>
            <a:r>
              <a:rPr lang="en-US" sz="3000" dirty="0"/>
              <a:t>High </a:t>
            </a:r>
            <a:r>
              <a:rPr lang="en-US" sz="3000" dirty="0" err="1"/>
              <a:t>freq’s</a:t>
            </a:r>
            <a:r>
              <a:rPr lang="en-US" sz="3000" dirty="0"/>
              <a:t> count (500 to 2,000 Hz). That is place to focus</a:t>
            </a:r>
          </a:p>
          <a:p>
            <a:pPr lvl="1">
              <a:spcBef>
                <a:spcPts val="600"/>
              </a:spcBef>
            </a:pPr>
            <a:r>
              <a:rPr lang="en-US" sz="3000" dirty="0"/>
              <a:t>Heil element and/or TX equalization</a:t>
            </a:r>
          </a:p>
          <a:p>
            <a:r>
              <a:rPr lang="en-US" sz="3000" b="1" i="1" dirty="0">
                <a:solidFill>
                  <a:srgbClr val="FFFF00"/>
                </a:solidFill>
              </a:rPr>
              <a:t>Get a </a:t>
            </a:r>
            <a:r>
              <a:rPr lang="en-US" sz="3000" b="1" i="1" dirty="0" err="1">
                <a:solidFill>
                  <a:srgbClr val="FFFF00"/>
                </a:solidFill>
              </a:rPr>
              <a:t>DXer</a:t>
            </a:r>
            <a:r>
              <a:rPr lang="en-US" sz="3000" b="1" i="1" dirty="0">
                <a:solidFill>
                  <a:srgbClr val="FFFF00"/>
                </a:solidFill>
              </a:rPr>
              <a:t> or Contester to critique you – not a Rag Chewer. They often don’t like contest audio and steer you wrong.</a:t>
            </a:r>
          </a:p>
          <a:p>
            <a:r>
              <a:rPr lang="en-US" sz="3000" dirty="0"/>
              <a:t>Use Speech Processor – Don’t overdrive it though</a:t>
            </a:r>
          </a:p>
        </p:txBody>
      </p:sp>
    </p:spTree>
    <p:extLst>
      <p:ext uri="{BB962C8B-B14F-4D97-AF65-F5344CB8AC3E}">
        <p14:creationId xmlns:p14="http://schemas.microsoft.com/office/powerpoint/2010/main" val="14772123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Antenna Options</a:t>
            </a:r>
            <a:br>
              <a:rPr lang="en-US" dirty="0"/>
            </a:br>
            <a:endParaRPr lang="en-US" sz="3200" dirty="0"/>
          </a:p>
        </p:txBody>
      </p:sp>
      <p:sp>
        <p:nvSpPr>
          <p:cNvPr id="14" name="Content Placeholder 13"/>
          <p:cNvSpPr>
            <a:spLocks noGrp="1"/>
          </p:cNvSpPr>
          <p:nvPr>
            <p:ph idx="1"/>
          </p:nvPr>
        </p:nvSpPr>
        <p:spPr>
          <a:xfrm>
            <a:off x="685800" y="1790700"/>
            <a:ext cx="7696200" cy="4318952"/>
          </a:xfrm>
        </p:spPr>
        <p:txBody>
          <a:bodyPr>
            <a:normAutofit fontScale="92500" lnSpcReduction="10000"/>
          </a:bodyPr>
          <a:lstStyle/>
          <a:p>
            <a:pPr lvl="0">
              <a:spcBef>
                <a:spcPts val="600"/>
              </a:spcBef>
            </a:pPr>
            <a:r>
              <a:rPr lang="en-US" sz="3200" b="1" i="1" dirty="0">
                <a:solidFill>
                  <a:srgbClr val="FFFF00"/>
                </a:solidFill>
              </a:rPr>
              <a:t>Two or more antennas per band</a:t>
            </a:r>
            <a:endParaRPr lang="en-US" sz="3000" b="1" i="1" dirty="0">
              <a:solidFill>
                <a:srgbClr val="FFFF00"/>
              </a:solidFill>
            </a:endParaRPr>
          </a:p>
          <a:p>
            <a:pPr lvl="1"/>
            <a:r>
              <a:rPr lang="en-US" sz="2800" b="1" i="1" dirty="0">
                <a:solidFill>
                  <a:srgbClr val="FFFF00"/>
                </a:solidFill>
              </a:rPr>
              <a:t>You do understand about Take Off angles and HFTA, don’t you?</a:t>
            </a:r>
          </a:p>
          <a:p>
            <a:r>
              <a:rPr lang="en-US" sz="3000" dirty="0"/>
              <a:t>Fast antenna switching capability</a:t>
            </a:r>
          </a:p>
          <a:p>
            <a:r>
              <a:rPr lang="en-US" sz="3000" dirty="0"/>
              <a:t>Receive antennas to reduce QRM and improve S/N ratio</a:t>
            </a:r>
          </a:p>
          <a:p>
            <a:pPr lvl="1"/>
            <a:r>
              <a:rPr lang="en-US" sz="2800" dirty="0"/>
              <a:t>K9AY Loops, Flags, etc. fit in small lots</a:t>
            </a:r>
          </a:p>
          <a:p>
            <a:pPr lvl="1"/>
            <a:r>
              <a:rPr lang="en-US" sz="2800" dirty="0"/>
              <a:t>Try Dipoles, Verticals, Beams or BOG as a receive antenna.</a:t>
            </a:r>
          </a:p>
        </p:txBody>
      </p:sp>
    </p:spTree>
    <p:extLst>
      <p:ext uri="{BB962C8B-B14F-4D97-AF65-F5344CB8AC3E}">
        <p14:creationId xmlns:p14="http://schemas.microsoft.com/office/powerpoint/2010/main" val="39460595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066800" y="2728735"/>
            <a:ext cx="7055380" cy="1400530"/>
          </a:xfrm>
        </p:spPr>
        <p:txBody>
          <a:bodyPr/>
          <a:lstStyle/>
          <a:p>
            <a:pPr algn="ctr"/>
            <a:r>
              <a:rPr lang="en-US" sz="9600" dirty="0">
                <a:latin typeface="Bookman Old Style" panose="02050604050505020204" pitchFamily="18" charset="0"/>
              </a:rPr>
              <a:t>Really?!?</a:t>
            </a:r>
          </a:p>
        </p:txBody>
      </p:sp>
    </p:spTree>
    <p:extLst>
      <p:ext uri="{BB962C8B-B14F-4D97-AF65-F5344CB8AC3E}">
        <p14:creationId xmlns:p14="http://schemas.microsoft.com/office/powerpoint/2010/main" val="41343209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endParaRPr lang="en-US" sz="3200" dirty="0"/>
          </a:p>
        </p:txBody>
      </p:sp>
      <p:sp>
        <p:nvSpPr>
          <p:cNvPr id="14" name="Content Placeholder 13"/>
          <p:cNvSpPr>
            <a:spLocks noGrp="1"/>
          </p:cNvSpPr>
          <p:nvPr>
            <p:ph idx="1"/>
          </p:nvPr>
        </p:nvSpPr>
        <p:spPr>
          <a:xfrm>
            <a:off x="96729" y="2043729"/>
            <a:ext cx="5486400" cy="4233582"/>
          </a:xfrm>
        </p:spPr>
        <p:txBody>
          <a:bodyPr>
            <a:normAutofit/>
          </a:bodyPr>
          <a:lstStyle/>
          <a:p>
            <a:pPr lvl="0">
              <a:spcBef>
                <a:spcPts val="600"/>
              </a:spcBef>
            </a:pPr>
            <a:r>
              <a:rPr lang="en-US" sz="3200" dirty="0"/>
              <a:t>Spots</a:t>
            </a:r>
          </a:p>
          <a:p>
            <a:pPr lvl="1">
              <a:spcBef>
                <a:spcPts val="600"/>
              </a:spcBef>
            </a:pPr>
            <a:r>
              <a:rPr lang="en-US" sz="2600" dirty="0"/>
              <a:t>Pre-Filter so only get from your region</a:t>
            </a:r>
          </a:p>
          <a:p>
            <a:pPr lvl="1">
              <a:spcBef>
                <a:spcPts val="600"/>
              </a:spcBef>
            </a:pPr>
            <a:r>
              <a:rPr lang="en-US" sz="2600" dirty="0"/>
              <a:t>Post-Filter so only show </a:t>
            </a:r>
            <a:r>
              <a:rPr lang="en-US" sz="2600" dirty="0" err="1"/>
              <a:t>mults</a:t>
            </a:r>
            <a:endParaRPr lang="en-US" sz="2600" dirty="0"/>
          </a:p>
          <a:p>
            <a:pPr lvl="1">
              <a:spcBef>
                <a:spcPts val="600"/>
              </a:spcBef>
            </a:pPr>
            <a:endParaRPr lang="en-US" sz="2600" b="1" dirty="0">
              <a:solidFill>
                <a:srgbClr val="FFFF00"/>
              </a:solidFill>
            </a:endParaRPr>
          </a:p>
          <a:p>
            <a:pPr marL="457207" lvl="1" indent="0" algn="ctr">
              <a:spcBef>
                <a:spcPts val="600"/>
              </a:spcBef>
              <a:buNone/>
            </a:pPr>
            <a:r>
              <a:rPr lang="en-US" sz="2600" b="1" i="1" u="sng" dirty="0">
                <a:solidFill>
                  <a:srgbClr val="FFFF00"/>
                </a:solidFill>
              </a:rPr>
              <a:t>Never</a:t>
            </a:r>
            <a:r>
              <a:rPr lang="en-US" sz="2600" b="1" i="1" dirty="0">
                <a:solidFill>
                  <a:srgbClr val="FFFF00"/>
                </a:solidFill>
              </a:rPr>
              <a:t> trust spotted call signs – </a:t>
            </a:r>
            <a:r>
              <a:rPr lang="en-US" sz="2600" b="1" i="1" u="sng" dirty="0">
                <a:solidFill>
                  <a:srgbClr val="FFFF00"/>
                </a:solidFill>
              </a:rPr>
              <a:t>Always verify them</a:t>
            </a:r>
            <a:r>
              <a:rPr lang="en-US" sz="2600" b="1" i="1" dirty="0">
                <a:solidFill>
                  <a:srgbClr val="FFFF00"/>
                </a:solidFill>
              </a:rPr>
              <a:t> !</a:t>
            </a:r>
          </a:p>
          <a:p>
            <a:pPr lvl="1">
              <a:spcBef>
                <a:spcPts val="600"/>
              </a:spcBef>
            </a:pPr>
            <a:endParaRPr lang="en-US" sz="26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152400"/>
            <a:ext cx="2992329" cy="6553200"/>
          </a:xfrm>
          <a:prstGeom prst="rect">
            <a:avLst/>
          </a:prstGeom>
        </p:spPr>
      </p:pic>
    </p:spTree>
    <p:extLst>
      <p:ext uri="{BB962C8B-B14F-4D97-AF65-F5344CB8AC3E}">
        <p14:creationId xmlns:p14="http://schemas.microsoft.com/office/powerpoint/2010/main" val="3997796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a:t>Mult &amp; Q window</a:t>
            </a:r>
            <a:r>
              <a:rPr lang="en-US" sz="4000" dirty="0"/>
              <a:t/>
            </a:r>
            <a:br>
              <a:rPr lang="en-US" sz="4000" dirty="0"/>
            </a:br>
            <a:r>
              <a:rPr lang="en-US" dirty="0"/>
              <a:t/>
            </a:r>
            <a:br>
              <a:rPr lang="en-US" dirty="0"/>
            </a:br>
            <a:endParaRPr lang="en-US" sz="3200" dirty="0"/>
          </a:p>
        </p:txBody>
      </p:sp>
      <p:pic>
        <p:nvPicPr>
          <p:cNvPr id="9" name="Content Placeholder 8"/>
          <p:cNvPicPr>
            <a:picLocks noGrp="1" noChangeAspect="1"/>
          </p:cNvPicPr>
          <p:nvPr>
            <p:ph idx="1"/>
          </p:nvPr>
        </p:nvPicPr>
        <p:blipFill>
          <a:blip r:embed="rId3"/>
          <a:stretch>
            <a:fillRect/>
          </a:stretch>
        </p:blipFill>
        <p:spPr>
          <a:xfrm>
            <a:off x="1295400" y="1676400"/>
            <a:ext cx="6673732" cy="4671168"/>
          </a:xfrm>
          <a:prstGeom prst="rect">
            <a:avLst/>
          </a:prstGeom>
        </p:spPr>
      </p:pic>
    </p:spTree>
    <p:extLst>
      <p:ext uri="{BB962C8B-B14F-4D97-AF65-F5344CB8AC3E}">
        <p14:creationId xmlns:p14="http://schemas.microsoft.com/office/powerpoint/2010/main" val="15116387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err="1"/>
              <a:t>Mult</a:t>
            </a:r>
            <a:r>
              <a:rPr lang="en-US" sz="2400" dirty="0"/>
              <a:t> &amp; Q window</a:t>
            </a:r>
          </a:p>
        </p:txBody>
      </p:sp>
      <p:sp>
        <p:nvSpPr>
          <p:cNvPr id="14" name="Content Placeholder 13"/>
          <p:cNvSpPr>
            <a:spLocks noGrp="1"/>
          </p:cNvSpPr>
          <p:nvPr>
            <p:ph idx="1"/>
          </p:nvPr>
        </p:nvSpPr>
        <p:spPr>
          <a:xfrm>
            <a:off x="685800" y="1790700"/>
            <a:ext cx="7696200" cy="4762500"/>
          </a:xfrm>
        </p:spPr>
        <p:txBody>
          <a:bodyPr>
            <a:normAutofit fontScale="92500" lnSpcReduction="10000"/>
          </a:bodyPr>
          <a:lstStyle/>
          <a:p>
            <a:pPr lvl="0">
              <a:spcBef>
                <a:spcPts val="600"/>
              </a:spcBef>
            </a:pPr>
            <a:r>
              <a:rPr lang="en-US" sz="3200" dirty="0"/>
              <a:t>DX University – </a:t>
            </a:r>
          </a:p>
          <a:p>
            <a:pPr marL="400056" lvl="1" indent="0">
              <a:spcBef>
                <a:spcPts val="600"/>
              </a:spcBef>
              <a:buNone/>
            </a:pPr>
            <a:r>
              <a:rPr lang="en-US" sz="3000" dirty="0"/>
              <a:t>How to Gain an Advantage in a Pileup – </a:t>
            </a:r>
          </a:p>
          <a:p>
            <a:pPr marL="800114" lvl="2" indent="0">
              <a:spcBef>
                <a:spcPts val="600"/>
              </a:spcBef>
              <a:buNone/>
            </a:pPr>
            <a:r>
              <a:rPr lang="en-US" sz="2800" dirty="0"/>
              <a:t>The appearance of a rare DX station on the ham bands usually results in a pileup of </a:t>
            </a:r>
            <a:r>
              <a:rPr lang="en-US" sz="2800" dirty="0" err="1"/>
              <a:t>DXers</a:t>
            </a:r>
            <a:r>
              <a:rPr lang="en-US" sz="2800" dirty="0"/>
              <a:t> calling the DX station in an attempt to add a band-mode counter to his or her DX total</a:t>
            </a:r>
          </a:p>
          <a:p>
            <a:pPr lvl="0">
              <a:spcBef>
                <a:spcPts val="600"/>
              </a:spcBef>
            </a:pPr>
            <a:r>
              <a:rPr lang="en-US" sz="3200" b="1" i="1" dirty="0">
                <a:solidFill>
                  <a:srgbClr val="FFFF00"/>
                </a:solidFill>
              </a:rPr>
              <a:t>Set Available </a:t>
            </a:r>
            <a:r>
              <a:rPr lang="en-US" sz="3200" b="1" i="1" dirty="0" err="1">
                <a:solidFill>
                  <a:srgbClr val="FFFF00"/>
                </a:solidFill>
              </a:rPr>
              <a:t>Mults</a:t>
            </a:r>
            <a:r>
              <a:rPr lang="en-US" sz="3200" b="1" i="1" dirty="0">
                <a:solidFill>
                  <a:srgbClr val="FFFF00"/>
                </a:solidFill>
              </a:rPr>
              <a:t> &amp; Q’s filter to only show </a:t>
            </a:r>
            <a:r>
              <a:rPr lang="en-US" sz="3200" b="1" i="1" dirty="0" err="1">
                <a:solidFill>
                  <a:srgbClr val="FFFF00"/>
                </a:solidFill>
              </a:rPr>
              <a:t>mults</a:t>
            </a:r>
            <a:endParaRPr lang="en-US" sz="3200" b="1" i="1" dirty="0">
              <a:solidFill>
                <a:srgbClr val="FFFF00"/>
              </a:solidFill>
            </a:endParaRPr>
          </a:p>
          <a:p>
            <a:pPr lvl="0">
              <a:spcBef>
                <a:spcPts val="600"/>
              </a:spcBef>
            </a:pPr>
            <a:r>
              <a:rPr lang="en-US" sz="3200" dirty="0"/>
              <a:t>Keep an eye on them. If S&amp;P jump using keyboard shortcuts</a:t>
            </a:r>
          </a:p>
          <a:p>
            <a:pPr lvl="0">
              <a:spcBef>
                <a:spcPts val="600"/>
              </a:spcBef>
            </a:pPr>
            <a:endParaRPr lang="en-US" sz="2800" dirty="0"/>
          </a:p>
        </p:txBody>
      </p:sp>
    </p:spTree>
    <p:extLst>
      <p:ext uri="{BB962C8B-B14F-4D97-AF65-F5344CB8AC3E}">
        <p14:creationId xmlns:p14="http://schemas.microsoft.com/office/powerpoint/2010/main" val="3259221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a:t>Mult &amp; Q window</a:t>
            </a:r>
            <a:r>
              <a:rPr lang="en-US" sz="4000" dirty="0"/>
              <a:t/>
            </a:r>
            <a:br>
              <a:rPr lang="en-US" sz="4000" dirty="0"/>
            </a:br>
            <a:r>
              <a:rPr lang="en-US" dirty="0"/>
              <a:t/>
            </a:r>
            <a:br>
              <a:rPr lang="en-US" dirty="0"/>
            </a:br>
            <a:endParaRPr lang="en-US" sz="3200"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07497" y="1706592"/>
            <a:ext cx="7329007" cy="4082735"/>
          </a:xfrm>
        </p:spPr>
      </p:pic>
    </p:spTree>
    <p:extLst>
      <p:ext uri="{BB962C8B-B14F-4D97-AF65-F5344CB8AC3E}">
        <p14:creationId xmlns:p14="http://schemas.microsoft.com/office/powerpoint/2010/main" val="19318002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a:t>Neat Tips…</a:t>
            </a:r>
          </a:p>
        </p:txBody>
      </p:sp>
      <p:sp>
        <p:nvSpPr>
          <p:cNvPr id="14" name="Content Placeholder 13"/>
          <p:cNvSpPr>
            <a:spLocks noGrp="1"/>
          </p:cNvSpPr>
          <p:nvPr>
            <p:ph idx="1"/>
          </p:nvPr>
        </p:nvSpPr>
        <p:spPr>
          <a:xfrm>
            <a:off x="685800" y="1790700"/>
            <a:ext cx="8153400" cy="4762500"/>
          </a:xfrm>
        </p:spPr>
        <p:txBody>
          <a:bodyPr>
            <a:normAutofit fontScale="92500"/>
          </a:bodyPr>
          <a:lstStyle/>
          <a:p>
            <a:pPr lvl="0">
              <a:spcBef>
                <a:spcPts val="600"/>
              </a:spcBef>
            </a:pPr>
            <a:r>
              <a:rPr lang="en-US" sz="3200" dirty="0"/>
              <a:t>Change Freq just by typing it in</a:t>
            </a:r>
          </a:p>
          <a:p>
            <a:pPr lvl="1">
              <a:spcBef>
                <a:spcPts val="600"/>
              </a:spcBef>
            </a:pPr>
            <a:r>
              <a:rPr lang="en-US" sz="2800" dirty="0"/>
              <a:t>DX was simplex on 7057 and says “Now listening 7238 and this frequency.”</a:t>
            </a:r>
          </a:p>
          <a:p>
            <a:pPr lvl="1">
              <a:spcBef>
                <a:spcPts val="600"/>
              </a:spcBef>
            </a:pPr>
            <a:r>
              <a:rPr lang="en-US" sz="2800" b="1" i="1" dirty="0">
                <a:solidFill>
                  <a:srgbClr val="FFFF00"/>
                </a:solidFill>
              </a:rPr>
              <a:t>Type “7238”, CTRL-ENTER and you are now split with  XMIT VFO instantly on 7238</a:t>
            </a:r>
          </a:p>
          <a:p>
            <a:pPr>
              <a:spcBef>
                <a:spcPts val="600"/>
              </a:spcBef>
            </a:pPr>
            <a:r>
              <a:rPr lang="en-US" sz="3000" dirty="0"/>
              <a:t>CW Offset</a:t>
            </a:r>
          </a:p>
          <a:p>
            <a:pPr lvl="1">
              <a:spcBef>
                <a:spcPts val="600"/>
              </a:spcBef>
            </a:pPr>
            <a:r>
              <a:rPr lang="en-US" sz="2800" dirty="0"/>
              <a:t>Everyone who clicks on a spot lands on the same exact freq. </a:t>
            </a:r>
          </a:p>
          <a:p>
            <a:pPr lvl="1">
              <a:spcBef>
                <a:spcPts val="600"/>
              </a:spcBef>
            </a:pPr>
            <a:r>
              <a:rPr lang="en-US" sz="2800" b="1" i="1" dirty="0">
                <a:solidFill>
                  <a:srgbClr val="FFFF00"/>
                </a:solidFill>
              </a:rPr>
              <a:t>Can tell N1MM to apply a random offset to spots so you aren’t in the mass of people</a:t>
            </a:r>
          </a:p>
          <a:p>
            <a:pPr lvl="1">
              <a:spcBef>
                <a:spcPts val="600"/>
              </a:spcBef>
            </a:pPr>
            <a:endParaRPr lang="en-US" sz="2800" dirty="0"/>
          </a:p>
          <a:p>
            <a:pPr lvl="1">
              <a:spcBef>
                <a:spcPts val="600"/>
              </a:spcBef>
            </a:pPr>
            <a:endParaRPr lang="en-US" sz="2800" dirty="0"/>
          </a:p>
          <a:p>
            <a:pPr lvl="0">
              <a:spcBef>
                <a:spcPts val="600"/>
              </a:spcBef>
            </a:pPr>
            <a:endParaRPr lang="en-US" sz="2800" dirty="0"/>
          </a:p>
        </p:txBody>
      </p:sp>
    </p:spTree>
    <p:extLst>
      <p:ext uri="{BB962C8B-B14F-4D97-AF65-F5344CB8AC3E}">
        <p14:creationId xmlns:p14="http://schemas.microsoft.com/office/powerpoint/2010/main" val="42663038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a:t>Tips…</a:t>
            </a:r>
          </a:p>
        </p:txBody>
      </p:sp>
      <p:sp>
        <p:nvSpPr>
          <p:cNvPr id="14" name="Content Placeholder 13"/>
          <p:cNvSpPr>
            <a:spLocks noGrp="1"/>
          </p:cNvSpPr>
          <p:nvPr>
            <p:ph idx="1"/>
          </p:nvPr>
        </p:nvSpPr>
        <p:spPr>
          <a:xfrm>
            <a:off x="685800" y="1676400"/>
            <a:ext cx="8153400" cy="4876800"/>
          </a:xfrm>
        </p:spPr>
        <p:txBody>
          <a:bodyPr>
            <a:normAutofit/>
          </a:bodyPr>
          <a:lstStyle/>
          <a:p>
            <a:pPr lvl="0">
              <a:spcBef>
                <a:spcPts val="600"/>
              </a:spcBef>
            </a:pPr>
            <a:r>
              <a:rPr lang="en-US" sz="3200" dirty="0"/>
              <a:t>If use a voice </a:t>
            </a:r>
            <a:r>
              <a:rPr lang="en-US" sz="3200" dirty="0" err="1"/>
              <a:t>keyer</a:t>
            </a:r>
            <a:r>
              <a:rPr lang="en-US" sz="3200" dirty="0"/>
              <a:t> trim all silent parts at start and stop of voice message</a:t>
            </a:r>
          </a:p>
          <a:p>
            <a:pPr lvl="1">
              <a:spcBef>
                <a:spcPts val="600"/>
              </a:spcBef>
            </a:pPr>
            <a:r>
              <a:rPr lang="en-US" sz="2600" dirty="0"/>
              <a:t>best control of exactly when call inserted</a:t>
            </a:r>
          </a:p>
          <a:p>
            <a:pPr lvl="1">
              <a:spcBef>
                <a:spcPts val="600"/>
              </a:spcBef>
            </a:pPr>
            <a:r>
              <a:rPr lang="en-US" sz="2600" dirty="0"/>
              <a:t>Sometimes 0.2 seconds does matter</a:t>
            </a:r>
          </a:p>
          <a:p>
            <a:pPr lvl="1">
              <a:spcBef>
                <a:spcPts val="600"/>
              </a:spcBef>
            </a:pPr>
            <a:r>
              <a:rPr lang="en-US" sz="2600" dirty="0"/>
              <a:t>The ear will naturally latch on to the first thing it can clearly hear</a:t>
            </a:r>
          </a:p>
          <a:p>
            <a:pPr lvl="1">
              <a:spcBef>
                <a:spcPts val="600"/>
              </a:spcBef>
            </a:pPr>
            <a:r>
              <a:rPr lang="en-US" sz="2600" dirty="0"/>
              <a:t>Want XMTR off as soon as call is done so can  hear DX come back to you</a:t>
            </a:r>
          </a:p>
          <a:p>
            <a:pPr lvl="1">
              <a:spcBef>
                <a:spcPts val="600"/>
              </a:spcBef>
            </a:pPr>
            <a:r>
              <a:rPr lang="en-US" sz="2600" dirty="0"/>
              <a:t>Voice message to give call sign ONLY ONCE. Push F key twice if want your call twice.</a:t>
            </a:r>
            <a:endParaRPr lang="en-US" sz="2800" dirty="0"/>
          </a:p>
          <a:p>
            <a:pPr lvl="1">
              <a:spcBef>
                <a:spcPts val="600"/>
              </a:spcBef>
            </a:pPr>
            <a:endParaRPr lang="en-US" sz="2600" dirty="0"/>
          </a:p>
          <a:p>
            <a:pPr lvl="0">
              <a:spcBef>
                <a:spcPts val="600"/>
              </a:spcBef>
            </a:pPr>
            <a:endParaRPr lang="en-US" sz="2800" dirty="0"/>
          </a:p>
        </p:txBody>
      </p:sp>
    </p:spTree>
    <p:extLst>
      <p:ext uri="{BB962C8B-B14F-4D97-AF65-F5344CB8AC3E}">
        <p14:creationId xmlns:p14="http://schemas.microsoft.com/office/powerpoint/2010/main" val="3927729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223682"/>
          </a:xfrm>
        </p:spPr>
        <p:txBody>
          <a:bodyPr/>
          <a:lstStyle/>
          <a:p>
            <a:r>
              <a:rPr lang="en-US" dirty="0"/>
              <a:t>N1MM aids</a:t>
            </a:r>
            <a:br>
              <a:rPr lang="en-US" dirty="0"/>
            </a:br>
            <a:r>
              <a:rPr lang="en-US" sz="2400" dirty="0"/>
              <a:t>Neat Tip…</a:t>
            </a:r>
          </a:p>
        </p:txBody>
      </p:sp>
      <p:sp>
        <p:nvSpPr>
          <p:cNvPr id="14" name="Content Placeholder 13"/>
          <p:cNvSpPr>
            <a:spLocks noGrp="1"/>
          </p:cNvSpPr>
          <p:nvPr>
            <p:ph idx="1"/>
          </p:nvPr>
        </p:nvSpPr>
        <p:spPr>
          <a:xfrm>
            <a:off x="685800" y="1790700"/>
            <a:ext cx="8153400" cy="4762500"/>
          </a:xfrm>
        </p:spPr>
        <p:txBody>
          <a:bodyPr>
            <a:normAutofit/>
          </a:bodyPr>
          <a:lstStyle/>
          <a:p>
            <a:pPr>
              <a:spcBef>
                <a:spcPts val="600"/>
              </a:spcBef>
            </a:pPr>
            <a:r>
              <a:rPr lang="en-US" sz="2800" dirty="0"/>
              <a:t>Populate the log entry window with call and exchange. If exchange is a number and you don’t get through, CTRL-U increases number by 1.</a:t>
            </a:r>
          </a:p>
          <a:p>
            <a:pPr>
              <a:spcBef>
                <a:spcPts val="600"/>
              </a:spcBef>
            </a:pPr>
            <a:endParaRPr lang="en-US" sz="2800" dirty="0"/>
          </a:p>
        </p:txBody>
      </p:sp>
    </p:spTree>
    <p:extLst>
      <p:ext uri="{BB962C8B-B14F-4D97-AF65-F5344CB8AC3E}">
        <p14:creationId xmlns:p14="http://schemas.microsoft.com/office/powerpoint/2010/main" val="3101793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918882"/>
          </a:xfrm>
        </p:spPr>
        <p:txBody>
          <a:bodyPr/>
          <a:lstStyle/>
          <a:p>
            <a:r>
              <a:rPr lang="en-US" dirty="0"/>
              <a:t>Operating Skills</a:t>
            </a:r>
            <a:br>
              <a:rPr lang="en-US" dirty="0"/>
            </a:br>
            <a:endParaRPr lang="en-US" sz="2400" dirty="0"/>
          </a:p>
        </p:txBody>
      </p:sp>
      <p:sp>
        <p:nvSpPr>
          <p:cNvPr id="14" name="Content Placeholder 13"/>
          <p:cNvSpPr>
            <a:spLocks noGrp="1"/>
          </p:cNvSpPr>
          <p:nvPr>
            <p:ph idx="1"/>
          </p:nvPr>
        </p:nvSpPr>
        <p:spPr>
          <a:xfrm>
            <a:off x="495300" y="2133600"/>
            <a:ext cx="8153400" cy="4267200"/>
          </a:xfrm>
        </p:spPr>
        <p:txBody>
          <a:bodyPr>
            <a:normAutofit/>
          </a:bodyPr>
          <a:lstStyle/>
          <a:p>
            <a:pPr marL="0" lvl="0" indent="0" algn="ctr">
              <a:spcBef>
                <a:spcPts val="600"/>
              </a:spcBef>
              <a:buNone/>
            </a:pPr>
            <a:r>
              <a:rPr lang="en-US" sz="5400" b="1" i="1" dirty="0">
                <a:solidFill>
                  <a:srgbClr val="FFFF00"/>
                </a:solidFill>
              </a:rPr>
              <a:t>BE FLEXIBLE!!</a:t>
            </a:r>
          </a:p>
          <a:p>
            <a:pPr marL="0" lvl="0" indent="0">
              <a:spcBef>
                <a:spcPts val="600"/>
              </a:spcBef>
              <a:buNone/>
            </a:pPr>
            <a:endParaRPr lang="en-US" sz="1100" dirty="0"/>
          </a:p>
          <a:p>
            <a:pPr marL="0" lvl="0" indent="0" algn="ctr">
              <a:spcBef>
                <a:spcPts val="600"/>
              </a:spcBef>
              <a:buNone/>
            </a:pPr>
            <a:r>
              <a:rPr lang="en-US" sz="4000" dirty="0"/>
              <a:t>There is no “formula”</a:t>
            </a:r>
          </a:p>
          <a:p>
            <a:pPr marL="0" lvl="0" indent="0" algn="ctr">
              <a:spcBef>
                <a:spcPts val="600"/>
              </a:spcBef>
              <a:buNone/>
            </a:pPr>
            <a:endParaRPr lang="en-US" sz="1100" dirty="0"/>
          </a:p>
          <a:p>
            <a:pPr marL="0" lvl="0" indent="0" algn="ctr">
              <a:spcBef>
                <a:spcPts val="600"/>
              </a:spcBef>
              <a:buNone/>
            </a:pPr>
            <a:r>
              <a:rPr lang="en-US" sz="4000" dirty="0"/>
              <a:t>What works one time may not the next</a:t>
            </a:r>
          </a:p>
        </p:txBody>
      </p:sp>
    </p:spTree>
    <p:extLst>
      <p:ext uri="{BB962C8B-B14F-4D97-AF65-F5344CB8AC3E}">
        <p14:creationId xmlns:p14="http://schemas.microsoft.com/office/powerpoint/2010/main" val="20137250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b="1" i="1" dirty="0">
                <a:solidFill>
                  <a:srgbClr val="FFFF00"/>
                </a:solidFill>
              </a:rPr>
              <a:t>Phonetics</a:t>
            </a:r>
            <a:r>
              <a:rPr lang="en-US" dirty="0"/>
              <a:t/>
            </a:r>
            <a:br>
              <a:rPr lang="en-US" dirty="0"/>
            </a:br>
            <a:endParaRPr lang="en-US" sz="2400" dirty="0"/>
          </a:p>
        </p:txBody>
      </p:sp>
      <p:sp>
        <p:nvSpPr>
          <p:cNvPr id="14" name="Content Placeholder 13"/>
          <p:cNvSpPr>
            <a:spLocks noGrp="1"/>
          </p:cNvSpPr>
          <p:nvPr>
            <p:ph idx="1"/>
          </p:nvPr>
        </p:nvSpPr>
        <p:spPr>
          <a:xfrm>
            <a:off x="685800" y="1790700"/>
            <a:ext cx="8153400" cy="4762500"/>
          </a:xfrm>
        </p:spPr>
        <p:txBody>
          <a:bodyPr>
            <a:normAutofit fontScale="92500" lnSpcReduction="20000"/>
          </a:bodyPr>
          <a:lstStyle/>
          <a:p>
            <a:pPr lvl="1"/>
            <a:r>
              <a:rPr lang="en-US" sz="2800" b="1" i="1" dirty="0">
                <a:solidFill>
                  <a:srgbClr val="FFFF00"/>
                </a:solidFill>
              </a:rPr>
              <a:t>Use standard </a:t>
            </a:r>
            <a:r>
              <a:rPr lang="en-US" sz="2800" dirty="0"/>
              <a:t>– Many foreign stations barely know enough English for a contest type QSO</a:t>
            </a:r>
          </a:p>
          <a:p>
            <a:pPr lvl="1"/>
            <a:r>
              <a:rPr lang="en-US" sz="2800" dirty="0"/>
              <a:t>Know alternate numbers in that countries language</a:t>
            </a:r>
          </a:p>
          <a:p>
            <a:pPr lvl="1"/>
            <a:r>
              <a:rPr lang="en-US" sz="2800" dirty="0"/>
              <a:t>If trouble getting message through,            </a:t>
            </a:r>
            <a:r>
              <a:rPr lang="en-US" sz="2800" b="1" i="1" dirty="0">
                <a:solidFill>
                  <a:srgbClr val="FFFF00"/>
                </a:solidFill>
              </a:rPr>
              <a:t>use different</a:t>
            </a:r>
            <a:r>
              <a:rPr lang="en-US" sz="2800" i="1" dirty="0"/>
              <a:t> </a:t>
            </a:r>
            <a:r>
              <a:rPr lang="en-US" sz="2800" dirty="0"/>
              <a:t>phonetics</a:t>
            </a:r>
          </a:p>
          <a:p>
            <a:pPr lvl="2"/>
            <a:r>
              <a:rPr lang="en-US" sz="2600" dirty="0"/>
              <a:t>For Europeans having trouble with Lima I’ve found London works well</a:t>
            </a:r>
          </a:p>
          <a:p>
            <a:pPr lvl="2"/>
            <a:r>
              <a:rPr lang="en-US" sz="2600" dirty="0"/>
              <a:t>For Japanese Tokyo often works if Tango doesn’t</a:t>
            </a:r>
          </a:p>
          <a:p>
            <a:pPr lvl="2"/>
            <a:r>
              <a:rPr lang="en-US" sz="2600" dirty="0"/>
              <a:t>For Spanish speaking Santiago works when Sierra doesn’t</a:t>
            </a:r>
          </a:p>
          <a:p>
            <a:pPr lvl="1"/>
            <a:endParaRPr lang="en-US" sz="2800" dirty="0"/>
          </a:p>
        </p:txBody>
      </p:sp>
    </p:spTree>
    <p:extLst>
      <p:ext uri="{BB962C8B-B14F-4D97-AF65-F5344CB8AC3E}">
        <p14:creationId xmlns:p14="http://schemas.microsoft.com/office/powerpoint/2010/main" val="35310538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K1AR Contesting Tip #23</a:t>
            </a:r>
            <a:r>
              <a:rPr lang="en-US" dirty="0"/>
              <a:t/>
            </a:r>
            <a:br>
              <a:rPr lang="en-US" dirty="0"/>
            </a:br>
            <a:endParaRPr lang="en-US" sz="2400" dirty="0"/>
          </a:p>
        </p:txBody>
      </p:sp>
      <p:sp>
        <p:nvSpPr>
          <p:cNvPr id="14" name="Content Placeholder 13"/>
          <p:cNvSpPr>
            <a:spLocks noGrp="1"/>
          </p:cNvSpPr>
          <p:nvPr>
            <p:ph idx="1"/>
          </p:nvPr>
        </p:nvSpPr>
        <p:spPr>
          <a:xfrm>
            <a:off x="495300" y="2209800"/>
            <a:ext cx="8153400" cy="3733800"/>
          </a:xfrm>
        </p:spPr>
        <p:txBody>
          <a:bodyPr>
            <a:normAutofit/>
          </a:bodyPr>
          <a:lstStyle/>
          <a:p>
            <a:pPr lvl="1"/>
            <a:r>
              <a:rPr lang="en-US" sz="2800" b="1" i="1" dirty="0">
                <a:solidFill>
                  <a:srgbClr val="FFFF00"/>
                </a:solidFill>
              </a:rPr>
              <a:t>Try varying the phonetics </a:t>
            </a:r>
            <a:r>
              <a:rPr lang="en-US" sz="2800" dirty="0"/>
              <a:t>you use in pileup calling. Sometimes a different word will help differentiate your call from the others. Sharp, piercing words are usually more effective. For example, GERMANY is probably better than GULF, or consider DENMARK instead of DELTA …</a:t>
            </a:r>
          </a:p>
        </p:txBody>
      </p:sp>
    </p:spTree>
    <p:extLst>
      <p:ext uri="{BB962C8B-B14F-4D97-AF65-F5344CB8AC3E}">
        <p14:creationId xmlns:p14="http://schemas.microsoft.com/office/powerpoint/2010/main" val="4012745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Myths</a:t>
            </a:r>
          </a:p>
        </p:txBody>
      </p:sp>
      <p:sp>
        <p:nvSpPr>
          <p:cNvPr id="14" name="Content Placeholder 13"/>
          <p:cNvSpPr>
            <a:spLocks noGrp="1"/>
          </p:cNvSpPr>
          <p:nvPr>
            <p:ph idx="1"/>
          </p:nvPr>
        </p:nvSpPr>
        <p:spPr/>
        <p:txBody>
          <a:bodyPr/>
          <a:lstStyle/>
          <a:p>
            <a:pPr marL="0" lvl="0" indent="0">
              <a:spcAft>
                <a:spcPts val="1200"/>
              </a:spcAft>
              <a:buNone/>
            </a:pPr>
            <a:r>
              <a:rPr lang="en-US" sz="3200" dirty="0"/>
              <a:t>To bust a huge pile up you need:</a:t>
            </a:r>
          </a:p>
          <a:p>
            <a:pPr lvl="1"/>
            <a:r>
              <a:rPr lang="en-US" sz="3200" dirty="0"/>
              <a:t>An amplifier</a:t>
            </a:r>
          </a:p>
          <a:p>
            <a:pPr lvl="1"/>
            <a:r>
              <a:rPr lang="en-US" sz="3200" dirty="0"/>
              <a:t>A 70 foot tower</a:t>
            </a:r>
          </a:p>
          <a:p>
            <a:pPr lvl="1"/>
            <a:r>
              <a:rPr lang="en-US" sz="3200" dirty="0"/>
              <a:t>A friend with an amplifier and 70 foot tower</a:t>
            </a:r>
          </a:p>
          <a:p>
            <a:pPr lvl="1"/>
            <a:r>
              <a:rPr lang="en-US" sz="3200" dirty="0"/>
              <a:t>Luck</a:t>
            </a:r>
          </a:p>
          <a:p>
            <a:pPr lvl="0"/>
            <a:endParaRPr lang="en-US" sz="3200" dirty="0"/>
          </a:p>
        </p:txBody>
      </p:sp>
    </p:spTree>
    <p:extLst>
      <p:ext uri="{BB962C8B-B14F-4D97-AF65-F5344CB8AC3E}">
        <p14:creationId xmlns:p14="http://schemas.microsoft.com/office/powerpoint/2010/main" val="39125207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K1AR Contesting Tip #15</a:t>
            </a:r>
            <a:r>
              <a:rPr lang="en-US" dirty="0"/>
              <a:t/>
            </a:r>
            <a:br>
              <a:rPr lang="en-US" dirty="0"/>
            </a:br>
            <a:endParaRPr lang="en-US" sz="2400" dirty="0"/>
          </a:p>
        </p:txBody>
      </p:sp>
      <p:sp>
        <p:nvSpPr>
          <p:cNvPr id="14" name="Content Placeholder 13"/>
          <p:cNvSpPr>
            <a:spLocks noGrp="1"/>
          </p:cNvSpPr>
          <p:nvPr>
            <p:ph idx="1"/>
          </p:nvPr>
        </p:nvSpPr>
        <p:spPr>
          <a:xfrm>
            <a:off x="661455" y="1828800"/>
            <a:ext cx="8153400" cy="4495800"/>
          </a:xfrm>
        </p:spPr>
        <p:txBody>
          <a:bodyPr>
            <a:normAutofit/>
          </a:bodyPr>
          <a:lstStyle/>
          <a:p>
            <a:pPr marL="457207" lvl="1" indent="0" algn="ctr">
              <a:buNone/>
            </a:pPr>
            <a:r>
              <a:rPr lang="en-US" sz="3600" b="1" i="1" dirty="0">
                <a:solidFill>
                  <a:srgbClr val="FFFF00"/>
                </a:solidFill>
              </a:rPr>
              <a:t>SOUND EXCITED!!</a:t>
            </a:r>
          </a:p>
          <a:p>
            <a:pPr marL="457207" lvl="1" indent="0">
              <a:buNone/>
            </a:pPr>
            <a:r>
              <a:rPr lang="en-US" sz="2800" dirty="0"/>
              <a:t>There are many factors to consider when trying to break a big pileup in a contest. One aspect sometimes forgotten is the way you call a station. If you sound like you really want to work someone (without getting carried away), you're more likely to beat the majority of stations that call with a more "</a:t>
            </a:r>
            <a:r>
              <a:rPr lang="en-US" sz="2800" dirty="0" err="1"/>
              <a:t>layed</a:t>
            </a:r>
            <a:r>
              <a:rPr lang="en-US" sz="2800" dirty="0"/>
              <a:t>-back" approach</a:t>
            </a:r>
          </a:p>
        </p:txBody>
      </p:sp>
    </p:spTree>
    <p:extLst>
      <p:ext uri="{BB962C8B-B14F-4D97-AF65-F5344CB8AC3E}">
        <p14:creationId xmlns:p14="http://schemas.microsoft.com/office/powerpoint/2010/main" val="2526293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N7NG</a:t>
            </a:r>
            <a:r>
              <a:rPr lang="en-US" dirty="0"/>
              <a:t/>
            </a:r>
            <a:br>
              <a:rPr lang="en-US" dirty="0"/>
            </a:br>
            <a:endParaRPr lang="en-US" sz="2400" dirty="0"/>
          </a:p>
        </p:txBody>
      </p:sp>
      <p:sp>
        <p:nvSpPr>
          <p:cNvPr id="14" name="Content Placeholder 13"/>
          <p:cNvSpPr>
            <a:spLocks noGrp="1"/>
          </p:cNvSpPr>
          <p:nvPr>
            <p:ph idx="1"/>
          </p:nvPr>
        </p:nvSpPr>
        <p:spPr>
          <a:xfrm>
            <a:off x="685800" y="1790700"/>
            <a:ext cx="8153400" cy="4762500"/>
          </a:xfrm>
        </p:spPr>
        <p:txBody>
          <a:bodyPr>
            <a:normAutofit fontScale="92500" lnSpcReduction="20000"/>
          </a:bodyPr>
          <a:lstStyle/>
          <a:p>
            <a:pPr marL="457207" lvl="1" indent="0">
              <a:buNone/>
            </a:pPr>
            <a:r>
              <a:rPr lang="en-US" sz="2800" dirty="0"/>
              <a:t>How To Gain An Advantage In A Pile-up</a:t>
            </a:r>
          </a:p>
          <a:p>
            <a:pPr lvl="1"/>
            <a:r>
              <a:rPr lang="en-US" sz="2800" dirty="0"/>
              <a:t>Another way of gaining an edge is to </a:t>
            </a:r>
            <a:r>
              <a:rPr lang="en-US" sz="2800" b="1" i="1" dirty="0">
                <a:solidFill>
                  <a:srgbClr val="FFFF00"/>
                </a:solidFill>
              </a:rPr>
              <a:t>take advantage of others’ errors</a:t>
            </a:r>
            <a:r>
              <a:rPr lang="en-US" sz="2800" dirty="0"/>
              <a:t>... Every operator who feels he absolutely must comment about something on the DX station’s frequency (“he’s listening UP. UP, UP” etc.) can be another plus for you. </a:t>
            </a:r>
            <a:r>
              <a:rPr lang="en-US" sz="2800" b="1" i="1" dirty="0">
                <a:solidFill>
                  <a:srgbClr val="FFFF00"/>
                </a:solidFill>
              </a:rPr>
              <a:t>The more guys who are transmitting on the DX frequency, the more who AREN’T transmitting in the pileup</a:t>
            </a:r>
            <a:r>
              <a:rPr lang="en-US" sz="2800" dirty="0"/>
              <a:t>... </a:t>
            </a:r>
            <a:r>
              <a:rPr lang="en-US" sz="2800" b="1" i="1" dirty="0">
                <a:solidFill>
                  <a:srgbClr val="FFFF00"/>
                </a:solidFill>
              </a:rPr>
              <a:t>Moreover, when the DX is covered with QRM, the fewer people will actually call</a:t>
            </a:r>
            <a:r>
              <a:rPr lang="en-US" sz="2800" dirty="0"/>
              <a:t>. I have always made it a point to call – in the pileup – during these times, even if I temporarily can’t hear the DX station. </a:t>
            </a:r>
          </a:p>
        </p:txBody>
      </p:sp>
    </p:spTree>
    <p:extLst>
      <p:ext uri="{BB962C8B-B14F-4D97-AF65-F5344CB8AC3E}">
        <p14:creationId xmlns:p14="http://schemas.microsoft.com/office/powerpoint/2010/main" val="3044414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Faulty Timing, N7NG</a:t>
            </a:r>
            <a:r>
              <a:rPr lang="en-US" dirty="0"/>
              <a:t/>
            </a:r>
            <a:br>
              <a:rPr lang="en-US" dirty="0"/>
            </a:br>
            <a:endParaRPr lang="en-US" sz="2400" dirty="0"/>
          </a:p>
        </p:txBody>
      </p:sp>
      <p:sp>
        <p:nvSpPr>
          <p:cNvPr id="14" name="Content Placeholder 13"/>
          <p:cNvSpPr>
            <a:spLocks noGrp="1"/>
          </p:cNvSpPr>
          <p:nvPr>
            <p:ph idx="1"/>
          </p:nvPr>
        </p:nvSpPr>
        <p:spPr>
          <a:xfrm>
            <a:off x="685800" y="1790700"/>
            <a:ext cx="8153400" cy="4762500"/>
          </a:xfrm>
        </p:spPr>
        <p:txBody>
          <a:bodyPr>
            <a:normAutofit fontScale="92500" lnSpcReduction="10000"/>
          </a:bodyPr>
          <a:lstStyle/>
          <a:p>
            <a:pPr marL="457207" lvl="1" indent="0" algn="ctr">
              <a:buClr>
                <a:srgbClr val="1E5155">
                  <a:lumMod val="40000"/>
                  <a:lumOff val="60000"/>
                </a:srgbClr>
              </a:buClr>
              <a:buNone/>
            </a:pPr>
            <a:r>
              <a:rPr lang="en-US" sz="3000" b="1" i="1" dirty="0">
                <a:solidFill>
                  <a:srgbClr val="FFFF00"/>
                </a:solidFill>
              </a:rPr>
              <a:t>Only Send Your Call Once</a:t>
            </a:r>
          </a:p>
          <a:p>
            <a:pPr marL="457207" lvl="1" indent="0">
              <a:buNone/>
            </a:pPr>
            <a:endParaRPr lang="en-US" sz="1200" dirty="0"/>
          </a:p>
          <a:p>
            <a:pPr marL="457207" lvl="1" indent="0">
              <a:buNone/>
            </a:pPr>
            <a:r>
              <a:rPr lang="en-US" sz="2800" dirty="0"/>
              <a:t>Normally, the DX station says something like “TU UP,” and a caller responds by sending his callsign, and [perhaps] the DX station responds to him. On occasion though, the caller might decide to send his callsign more than once. Often when he does this, </a:t>
            </a:r>
            <a:r>
              <a:rPr lang="en-US" sz="2800" b="1" i="1" dirty="0">
                <a:solidFill>
                  <a:srgbClr val="FFFF00"/>
                </a:solidFill>
              </a:rPr>
              <a:t>the DX op apparently expecting only one call, starts responding while the caller is still transmitting</a:t>
            </a:r>
            <a:r>
              <a:rPr lang="en-US" sz="2800" dirty="0"/>
              <a:t>. Since the caller hadn’t completed his call, there is considerable time- wasting confusion.</a:t>
            </a:r>
          </a:p>
        </p:txBody>
      </p:sp>
    </p:spTree>
    <p:extLst>
      <p:ext uri="{BB962C8B-B14F-4D97-AF65-F5344CB8AC3E}">
        <p14:creationId xmlns:p14="http://schemas.microsoft.com/office/powerpoint/2010/main" val="21729644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N7NG</a:t>
            </a:r>
            <a:r>
              <a:rPr lang="en-US" dirty="0"/>
              <a:t/>
            </a:r>
            <a:br>
              <a:rPr lang="en-US" dirty="0"/>
            </a:br>
            <a:endParaRPr lang="en-US" sz="2400" dirty="0"/>
          </a:p>
        </p:txBody>
      </p:sp>
      <p:sp>
        <p:nvSpPr>
          <p:cNvPr id="14" name="Content Placeholder 13"/>
          <p:cNvSpPr>
            <a:spLocks noGrp="1"/>
          </p:cNvSpPr>
          <p:nvPr>
            <p:ph idx="1"/>
          </p:nvPr>
        </p:nvSpPr>
        <p:spPr>
          <a:xfrm>
            <a:off x="304800" y="1600200"/>
            <a:ext cx="8534400" cy="4762500"/>
          </a:xfrm>
        </p:spPr>
        <p:txBody>
          <a:bodyPr>
            <a:normAutofit/>
          </a:bodyPr>
          <a:lstStyle/>
          <a:p>
            <a:pPr marL="457207" lvl="1" indent="0" algn="ctr">
              <a:spcBef>
                <a:spcPts val="0"/>
              </a:spcBef>
              <a:buNone/>
            </a:pPr>
            <a:r>
              <a:rPr lang="en-US" sz="2800" dirty="0"/>
              <a:t>Encore Performance: </a:t>
            </a:r>
          </a:p>
          <a:p>
            <a:pPr marL="457207" lvl="1" indent="0" algn="ctr">
              <a:spcBef>
                <a:spcPts val="0"/>
              </a:spcBef>
              <a:buNone/>
            </a:pPr>
            <a:r>
              <a:rPr lang="en-US" sz="2800" dirty="0"/>
              <a:t>What Are You Listening For?</a:t>
            </a:r>
          </a:p>
          <a:p>
            <a:pPr marL="457207" lvl="1" indent="0">
              <a:spcBef>
                <a:spcPts val="1800"/>
              </a:spcBef>
              <a:buNone/>
            </a:pPr>
            <a:r>
              <a:rPr lang="en-US" sz="2800" dirty="0"/>
              <a:t>…DX station is on CW, and he is saying “up.” What does that mean? With a small pileup on CW, “up” generally means up about 1 kHz. With a large pileup, though, saying “up” might mean many things. </a:t>
            </a:r>
            <a:r>
              <a:rPr lang="en-US" sz="2800" b="1" i="1" dirty="0">
                <a:solidFill>
                  <a:srgbClr val="FFFF00"/>
                </a:solidFill>
              </a:rPr>
              <a:t>With a large pile, the DX op will need to spread his listening range in order to hear anyone in the mess, so he can’t be just listening “Up 1”</a:t>
            </a:r>
          </a:p>
        </p:txBody>
      </p:sp>
    </p:spTree>
    <p:extLst>
      <p:ext uri="{BB962C8B-B14F-4D97-AF65-F5344CB8AC3E}">
        <p14:creationId xmlns:p14="http://schemas.microsoft.com/office/powerpoint/2010/main" val="29685176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N7NG</a:t>
            </a:r>
            <a:r>
              <a:rPr lang="en-US" dirty="0"/>
              <a:t/>
            </a:r>
            <a:br>
              <a:rPr lang="en-US" dirty="0"/>
            </a:br>
            <a:endParaRPr lang="en-US" sz="2400" dirty="0"/>
          </a:p>
        </p:txBody>
      </p:sp>
      <p:sp>
        <p:nvSpPr>
          <p:cNvPr id="14" name="Content Placeholder 13"/>
          <p:cNvSpPr>
            <a:spLocks noGrp="1"/>
          </p:cNvSpPr>
          <p:nvPr>
            <p:ph idx="1"/>
          </p:nvPr>
        </p:nvSpPr>
        <p:spPr>
          <a:xfrm>
            <a:off x="304800" y="1828800"/>
            <a:ext cx="8534400" cy="4724400"/>
          </a:xfrm>
        </p:spPr>
        <p:txBody>
          <a:bodyPr>
            <a:normAutofit/>
          </a:bodyPr>
          <a:lstStyle/>
          <a:p>
            <a:pPr marL="457207" lvl="1" indent="0">
              <a:buNone/>
            </a:pPr>
            <a:r>
              <a:rPr lang="en-US" sz="2800" dirty="0"/>
              <a:t>… for the week or so just before the big DX contests, many of the stations setting up for the contest will check out their equipment by working as many folks as possible. At these times they may also operate on the WARC bands (30, 17, 12) which are not available for operation in the contest itself. They often stay at their locations for a few days after contests also…</a:t>
            </a:r>
            <a:endParaRPr lang="en-US" sz="2800" b="1" i="1" dirty="0">
              <a:solidFill>
                <a:srgbClr val="FFFF00"/>
              </a:solidFill>
            </a:endParaRPr>
          </a:p>
        </p:txBody>
      </p:sp>
    </p:spTree>
    <p:extLst>
      <p:ext uri="{BB962C8B-B14F-4D97-AF65-F5344CB8AC3E}">
        <p14:creationId xmlns:p14="http://schemas.microsoft.com/office/powerpoint/2010/main" val="33177399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K1AR Contesting Tip #19 - Attitude</a:t>
            </a:r>
            <a:r>
              <a:rPr lang="en-US" dirty="0"/>
              <a:t/>
            </a:r>
            <a:br>
              <a:rPr lang="en-US" dirty="0"/>
            </a:br>
            <a:endParaRPr lang="en-US" sz="2400" dirty="0"/>
          </a:p>
        </p:txBody>
      </p:sp>
      <p:sp>
        <p:nvSpPr>
          <p:cNvPr id="14" name="Content Placeholder 13"/>
          <p:cNvSpPr>
            <a:spLocks noGrp="1"/>
          </p:cNvSpPr>
          <p:nvPr>
            <p:ph idx="1"/>
          </p:nvPr>
        </p:nvSpPr>
        <p:spPr>
          <a:xfrm>
            <a:off x="661455" y="1600200"/>
            <a:ext cx="8153400" cy="4800600"/>
          </a:xfrm>
        </p:spPr>
        <p:txBody>
          <a:bodyPr>
            <a:noAutofit/>
          </a:bodyPr>
          <a:lstStyle/>
          <a:p>
            <a:pPr marL="457207" lvl="1" indent="0">
              <a:buNone/>
            </a:pPr>
            <a:r>
              <a:rPr lang="en-US" sz="2800" dirty="0"/>
              <a:t>… something that can help your contest score nearly as much as a big signal… </a:t>
            </a:r>
            <a:r>
              <a:rPr lang="en-US" sz="2800" b="1" i="1" dirty="0">
                <a:solidFill>
                  <a:srgbClr val="FFFF00"/>
                </a:solidFill>
              </a:rPr>
              <a:t>focus and utter concentration</a:t>
            </a:r>
            <a:r>
              <a:rPr lang="en-US" sz="2800" dirty="0"/>
              <a:t>. Whether you're trying to lift a heavy weight in a gym or push a few more QSOs out of your station, the key is </a:t>
            </a:r>
            <a:r>
              <a:rPr lang="en-US" sz="2800" b="1" i="1" dirty="0">
                <a:solidFill>
                  <a:srgbClr val="FFFF00"/>
                </a:solidFill>
              </a:rPr>
              <a:t>diligence and unabated attention to the task at hand</a:t>
            </a:r>
            <a:r>
              <a:rPr lang="en-US" sz="2800" dirty="0"/>
              <a:t>... If you apply the same techniques to contesting that you do in your other endeavor, your scores will climb--and without a single </a:t>
            </a:r>
            <a:r>
              <a:rPr lang="en-US" sz="2800" dirty="0" err="1"/>
              <a:t>db</a:t>
            </a:r>
            <a:r>
              <a:rPr lang="en-US" sz="2800" dirty="0"/>
              <a:t> of added signal strength</a:t>
            </a:r>
          </a:p>
        </p:txBody>
      </p:sp>
    </p:spTree>
    <p:extLst>
      <p:ext uri="{BB962C8B-B14F-4D97-AF65-F5344CB8AC3E}">
        <p14:creationId xmlns:p14="http://schemas.microsoft.com/office/powerpoint/2010/main" val="3719194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dirty="0"/>
              <a:t/>
            </a:r>
            <a:br>
              <a:rPr lang="en-US" dirty="0"/>
            </a:br>
            <a:endParaRPr lang="en-US" sz="2400" dirty="0"/>
          </a:p>
        </p:txBody>
      </p:sp>
      <p:sp>
        <p:nvSpPr>
          <p:cNvPr id="14" name="Content Placeholder 13"/>
          <p:cNvSpPr>
            <a:spLocks noGrp="1"/>
          </p:cNvSpPr>
          <p:nvPr>
            <p:ph idx="1"/>
          </p:nvPr>
        </p:nvSpPr>
        <p:spPr>
          <a:xfrm>
            <a:off x="685800" y="1790700"/>
            <a:ext cx="8153400" cy="4762500"/>
          </a:xfrm>
        </p:spPr>
        <p:txBody>
          <a:bodyPr>
            <a:normAutofit/>
          </a:bodyPr>
          <a:lstStyle/>
          <a:p>
            <a:pPr marL="457207" lvl="1" indent="0">
              <a:buNone/>
            </a:pPr>
            <a:r>
              <a:rPr lang="en-US" sz="2800" dirty="0"/>
              <a:t>CW</a:t>
            </a:r>
          </a:p>
          <a:p>
            <a:pPr lvl="2">
              <a:buClr>
                <a:srgbClr val="1E5155">
                  <a:lumMod val="40000"/>
                  <a:lumOff val="60000"/>
                </a:srgbClr>
              </a:buClr>
            </a:pPr>
            <a:r>
              <a:rPr lang="en-US" sz="2800" dirty="0"/>
              <a:t>The ear tends to follow a changing pitch.</a:t>
            </a:r>
            <a:r>
              <a:rPr lang="en-US" sz="2800" dirty="0">
                <a:solidFill>
                  <a:prstClr val="white"/>
                </a:solidFill>
              </a:rPr>
              <a:t> </a:t>
            </a:r>
          </a:p>
          <a:p>
            <a:pPr lvl="2">
              <a:buClr>
                <a:srgbClr val="1E5155">
                  <a:lumMod val="40000"/>
                  <a:lumOff val="60000"/>
                </a:srgbClr>
              </a:buClr>
            </a:pPr>
            <a:r>
              <a:rPr lang="en-US" sz="2800" b="1" i="1" dirty="0">
                <a:solidFill>
                  <a:srgbClr val="FFFF00"/>
                </a:solidFill>
              </a:rPr>
              <a:t>Tune frequency slightly while transmitting your call.</a:t>
            </a:r>
          </a:p>
          <a:p>
            <a:pPr lvl="2">
              <a:buClr>
                <a:srgbClr val="1E5155">
                  <a:lumMod val="40000"/>
                  <a:lumOff val="60000"/>
                </a:srgbClr>
              </a:buClr>
            </a:pPr>
            <a:r>
              <a:rPr lang="en-US" sz="2800" dirty="0">
                <a:solidFill>
                  <a:prstClr val="white"/>
                </a:solidFill>
              </a:rPr>
              <a:t>Good CW ops tend to use wider rig filters and use the filter between their ears. This idea doesn’t work well if the DX op has a narrow filter.</a:t>
            </a:r>
          </a:p>
          <a:p>
            <a:pPr lvl="2"/>
            <a:endParaRPr lang="en-US" sz="2800" dirty="0"/>
          </a:p>
        </p:txBody>
      </p:sp>
    </p:spTree>
    <p:extLst>
      <p:ext uri="{BB962C8B-B14F-4D97-AF65-F5344CB8AC3E}">
        <p14:creationId xmlns:p14="http://schemas.microsoft.com/office/powerpoint/2010/main" val="23402658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N7NG</a:t>
            </a:r>
            <a:r>
              <a:rPr lang="en-US" dirty="0"/>
              <a:t/>
            </a:r>
            <a:br>
              <a:rPr lang="en-US" dirty="0"/>
            </a:br>
            <a:endParaRPr lang="en-US" sz="2400" dirty="0"/>
          </a:p>
        </p:txBody>
      </p:sp>
      <p:sp>
        <p:nvSpPr>
          <p:cNvPr id="14" name="Content Placeholder 13"/>
          <p:cNvSpPr>
            <a:spLocks noGrp="1"/>
          </p:cNvSpPr>
          <p:nvPr>
            <p:ph idx="1"/>
          </p:nvPr>
        </p:nvSpPr>
        <p:spPr>
          <a:xfrm>
            <a:off x="304800" y="1790700"/>
            <a:ext cx="8534400" cy="4762500"/>
          </a:xfrm>
        </p:spPr>
        <p:txBody>
          <a:bodyPr>
            <a:normAutofit/>
          </a:bodyPr>
          <a:lstStyle/>
          <a:p>
            <a:pPr marL="457207" lvl="1" indent="0">
              <a:buNone/>
            </a:pPr>
            <a:r>
              <a:rPr lang="en-US" sz="3500" dirty="0"/>
              <a:t>Will DX tune up or down while working a pileup?</a:t>
            </a:r>
          </a:p>
          <a:p>
            <a:pPr lvl="1"/>
            <a:r>
              <a:rPr lang="en-US" sz="3000" dirty="0"/>
              <a:t>…right-handed operators (most of us) … tune with their left hand… it’s far easier for me to tune the main knob counter- clockwise (to the “left”) than clockwise, i.e., up in frequency…</a:t>
            </a:r>
          </a:p>
        </p:txBody>
      </p:sp>
    </p:spTree>
    <p:extLst>
      <p:ext uri="{BB962C8B-B14F-4D97-AF65-F5344CB8AC3E}">
        <p14:creationId xmlns:p14="http://schemas.microsoft.com/office/powerpoint/2010/main" val="32982615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DX University Tip – N7NG</a:t>
            </a:r>
            <a:r>
              <a:rPr lang="en-US" dirty="0"/>
              <a:t/>
            </a:r>
            <a:br>
              <a:rPr lang="en-US" dirty="0"/>
            </a:br>
            <a:endParaRPr lang="en-US" sz="2400" dirty="0"/>
          </a:p>
        </p:txBody>
      </p:sp>
      <p:sp>
        <p:nvSpPr>
          <p:cNvPr id="14" name="Content Placeholder 13"/>
          <p:cNvSpPr>
            <a:spLocks noGrp="1"/>
          </p:cNvSpPr>
          <p:nvPr>
            <p:ph idx="1"/>
          </p:nvPr>
        </p:nvSpPr>
        <p:spPr>
          <a:xfrm>
            <a:off x="304800" y="1790700"/>
            <a:ext cx="8534400" cy="4762500"/>
          </a:xfrm>
        </p:spPr>
        <p:txBody>
          <a:bodyPr>
            <a:normAutofit/>
          </a:bodyPr>
          <a:lstStyle/>
          <a:p>
            <a:pPr marL="457207" lvl="1" indent="0">
              <a:buNone/>
            </a:pPr>
            <a:r>
              <a:rPr lang="en-US" sz="2700" dirty="0"/>
              <a:t>For guys who have never been on the other end, it’s difficult to explain what it sounds like when you have 20 or more guys all calling on the same frequency at the same time.  It is literally impossible to pick out a call or sometimes even a letter.   </a:t>
            </a:r>
            <a:r>
              <a:rPr lang="en-US" sz="2700" b="1" i="1" dirty="0">
                <a:solidFill>
                  <a:srgbClr val="FFFF00"/>
                </a:solidFill>
              </a:rPr>
              <a:t>Some DX operators will just sit there, waiting for repeated calls until they finally get one—and end up with one QSO every 2-3 minutes. The good ones will do something [else]. .</a:t>
            </a:r>
          </a:p>
        </p:txBody>
      </p:sp>
    </p:spTree>
    <p:extLst>
      <p:ext uri="{BB962C8B-B14F-4D97-AF65-F5344CB8AC3E}">
        <p14:creationId xmlns:p14="http://schemas.microsoft.com/office/powerpoint/2010/main" val="31230502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Understanding the Running Op</a:t>
            </a:r>
            <a:r>
              <a:rPr lang="en-US" dirty="0"/>
              <a:t/>
            </a:r>
            <a:br>
              <a:rPr lang="en-US" dirty="0"/>
            </a:br>
            <a:endParaRPr lang="en-US" sz="2400" dirty="0"/>
          </a:p>
        </p:txBody>
      </p:sp>
      <p:sp>
        <p:nvSpPr>
          <p:cNvPr id="14" name="Content Placeholder 13"/>
          <p:cNvSpPr>
            <a:spLocks noGrp="1"/>
          </p:cNvSpPr>
          <p:nvPr>
            <p:ph idx="1"/>
          </p:nvPr>
        </p:nvSpPr>
        <p:spPr>
          <a:xfrm>
            <a:off x="495300" y="1790700"/>
            <a:ext cx="8153400" cy="4762500"/>
          </a:xfrm>
        </p:spPr>
        <p:txBody>
          <a:bodyPr>
            <a:normAutofit/>
          </a:bodyPr>
          <a:lstStyle/>
          <a:p>
            <a:pPr lvl="1"/>
            <a:r>
              <a:rPr lang="en-US" sz="2800" b="1" i="1" dirty="0">
                <a:solidFill>
                  <a:srgbClr val="FFFF00"/>
                </a:solidFill>
              </a:rPr>
              <a:t>What tools prove effective in breaking a pileup are often dictated by the experience of the running op</a:t>
            </a:r>
          </a:p>
          <a:p>
            <a:pPr lvl="2"/>
            <a:r>
              <a:rPr lang="en-US" sz="2800" dirty="0"/>
              <a:t>Inexperienced ops are overwhelmed by the wall of noise and often reward tail enders or waiting for the rush to get over. Rate is low</a:t>
            </a:r>
          </a:p>
          <a:p>
            <a:pPr lvl="2"/>
            <a:r>
              <a:rPr lang="en-US" sz="2800" dirty="0"/>
              <a:t>Experienced will pick out a partial call and use that to keep rate up</a:t>
            </a:r>
          </a:p>
        </p:txBody>
      </p:sp>
    </p:spTree>
    <p:extLst>
      <p:ext uri="{BB962C8B-B14F-4D97-AF65-F5344CB8AC3E}">
        <p14:creationId xmlns:p14="http://schemas.microsoft.com/office/powerpoint/2010/main" val="8520359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Truths</a:t>
            </a:r>
          </a:p>
        </p:txBody>
      </p:sp>
      <p:sp>
        <p:nvSpPr>
          <p:cNvPr id="14" name="Content Placeholder 13"/>
          <p:cNvSpPr>
            <a:spLocks noGrp="1"/>
          </p:cNvSpPr>
          <p:nvPr>
            <p:ph idx="1"/>
          </p:nvPr>
        </p:nvSpPr>
        <p:spPr>
          <a:xfrm>
            <a:off x="827700" y="2052925"/>
            <a:ext cx="7020900" cy="4195481"/>
          </a:xfrm>
        </p:spPr>
        <p:txBody>
          <a:bodyPr/>
          <a:lstStyle/>
          <a:p>
            <a:pPr marL="0" lvl="0" indent="0">
              <a:spcAft>
                <a:spcPts val="1200"/>
              </a:spcAft>
              <a:buNone/>
            </a:pPr>
            <a:r>
              <a:rPr lang="en-US" sz="3200" dirty="0"/>
              <a:t>You can bust a pile up with:</a:t>
            </a:r>
          </a:p>
          <a:p>
            <a:pPr lvl="1"/>
            <a:r>
              <a:rPr lang="en-US" sz="3200" dirty="0"/>
              <a:t>100 watts </a:t>
            </a:r>
            <a:r>
              <a:rPr lang="en-US" sz="2400" dirty="0"/>
              <a:t>(some regularly do it with 5)</a:t>
            </a:r>
          </a:p>
          <a:p>
            <a:pPr lvl="1"/>
            <a:r>
              <a:rPr lang="en-US" sz="3200" dirty="0"/>
              <a:t>A decent antenna – </a:t>
            </a:r>
          </a:p>
          <a:p>
            <a:pPr marL="457207" lvl="1" indent="0">
              <a:spcBef>
                <a:spcPts val="0"/>
              </a:spcBef>
              <a:buNone/>
            </a:pPr>
            <a:r>
              <a:rPr lang="en-US" sz="3200" dirty="0"/>
              <a:t>             wire, beam or vertical</a:t>
            </a:r>
          </a:p>
          <a:p>
            <a:pPr lvl="1"/>
            <a:r>
              <a:rPr lang="en-US" sz="3200" dirty="0"/>
              <a:t>Experience</a:t>
            </a:r>
          </a:p>
          <a:p>
            <a:pPr lvl="0"/>
            <a:endParaRPr lang="en-US" sz="3200" dirty="0"/>
          </a:p>
        </p:txBody>
      </p:sp>
    </p:spTree>
    <p:extLst>
      <p:ext uri="{BB962C8B-B14F-4D97-AF65-F5344CB8AC3E}">
        <p14:creationId xmlns:p14="http://schemas.microsoft.com/office/powerpoint/2010/main" val="28457931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How Badly Do You Want The Q?</a:t>
            </a:r>
            <a:r>
              <a:rPr lang="en-US" dirty="0"/>
              <a:t/>
            </a:r>
            <a:br>
              <a:rPr lang="en-US" dirty="0"/>
            </a:br>
            <a:endParaRPr lang="en-US" sz="2400" dirty="0"/>
          </a:p>
        </p:txBody>
      </p:sp>
      <p:sp>
        <p:nvSpPr>
          <p:cNvPr id="14" name="Content Placeholder 13"/>
          <p:cNvSpPr>
            <a:spLocks noGrp="1"/>
          </p:cNvSpPr>
          <p:nvPr>
            <p:ph idx="1"/>
          </p:nvPr>
        </p:nvSpPr>
        <p:spPr>
          <a:xfrm>
            <a:off x="495300" y="2057400"/>
            <a:ext cx="8153400" cy="4038600"/>
          </a:xfrm>
        </p:spPr>
        <p:txBody>
          <a:bodyPr>
            <a:normAutofit/>
          </a:bodyPr>
          <a:lstStyle/>
          <a:p>
            <a:pPr marL="457207" lvl="1" indent="0" algn="ctr">
              <a:buNone/>
            </a:pPr>
            <a:r>
              <a:rPr lang="en-US" sz="3200" dirty="0"/>
              <a:t>DX University Best Practices for Courteous and Efficient </a:t>
            </a:r>
            <a:r>
              <a:rPr lang="en-US" sz="3200" dirty="0" err="1"/>
              <a:t>DXing</a:t>
            </a:r>
            <a:r>
              <a:rPr lang="en-US" sz="3200" dirty="0"/>
              <a:t> – </a:t>
            </a:r>
          </a:p>
          <a:p>
            <a:pPr marL="457207" lvl="1" indent="0" algn="ctr">
              <a:buNone/>
            </a:pPr>
            <a:endParaRPr lang="en-US" sz="1200" dirty="0"/>
          </a:p>
          <a:p>
            <a:pPr marL="457207" lvl="1" indent="0" algn="ctr">
              <a:buNone/>
            </a:pPr>
            <a:r>
              <a:rPr lang="en-US" sz="3200" dirty="0"/>
              <a:t>Rule #7</a:t>
            </a:r>
            <a:endParaRPr lang="en-US" sz="1000" dirty="0"/>
          </a:p>
          <a:p>
            <a:pPr marL="457207" lvl="1" indent="0">
              <a:buNone/>
            </a:pPr>
            <a:r>
              <a:rPr lang="en-US" sz="3200" dirty="0"/>
              <a:t>Respond only if the DX operator calls you. One letter or number of your call is NOT enough reason to call</a:t>
            </a:r>
          </a:p>
        </p:txBody>
      </p:sp>
    </p:spTree>
    <p:extLst>
      <p:ext uri="{BB962C8B-B14F-4D97-AF65-F5344CB8AC3E}">
        <p14:creationId xmlns:p14="http://schemas.microsoft.com/office/powerpoint/2010/main" val="15567150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How Badly Do You Want The Q?</a:t>
            </a:r>
            <a:r>
              <a:rPr lang="en-US" dirty="0"/>
              <a:t/>
            </a:r>
            <a:br>
              <a:rPr lang="en-US" dirty="0"/>
            </a:br>
            <a:endParaRPr lang="en-US" sz="2400" dirty="0"/>
          </a:p>
        </p:txBody>
      </p:sp>
      <p:sp>
        <p:nvSpPr>
          <p:cNvPr id="14" name="Content Placeholder 13"/>
          <p:cNvSpPr>
            <a:spLocks noGrp="1"/>
          </p:cNvSpPr>
          <p:nvPr>
            <p:ph idx="1"/>
          </p:nvPr>
        </p:nvSpPr>
        <p:spPr>
          <a:xfrm>
            <a:off x="483272" y="1752600"/>
            <a:ext cx="8153400" cy="4762500"/>
          </a:xfrm>
        </p:spPr>
        <p:txBody>
          <a:bodyPr>
            <a:noAutofit/>
          </a:bodyPr>
          <a:lstStyle/>
          <a:p>
            <a:r>
              <a:rPr lang="en-US" sz="2400" dirty="0"/>
              <a:t>You are listening and haven’t called yet and you hear </a:t>
            </a:r>
            <a:r>
              <a:rPr lang="en-US" sz="2400" b="1" dirty="0">
                <a:solidFill>
                  <a:srgbClr val="FFFF00"/>
                </a:solidFill>
              </a:rPr>
              <a:t>“Who’s the Four?” -- Jump in there</a:t>
            </a:r>
          </a:p>
          <a:p>
            <a:r>
              <a:rPr lang="en-US" sz="2400" b="1" dirty="0">
                <a:solidFill>
                  <a:srgbClr val="FFFF00"/>
                </a:solidFill>
              </a:rPr>
              <a:t>“Who’s the 5 </a:t>
            </a:r>
            <a:r>
              <a:rPr lang="en-US" sz="2400" b="1" dirty="0" err="1">
                <a:solidFill>
                  <a:srgbClr val="FFFF00"/>
                </a:solidFill>
              </a:rPr>
              <a:t>Xray</a:t>
            </a:r>
            <a:r>
              <a:rPr lang="en-US" sz="2400" b="1" dirty="0">
                <a:solidFill>
                  <a:srgbClr val="FFFF00"/>
                </a:solidFill>
              </a:rPr>
              <a:t>?” N4XL. </a:t>
            </a:r>
            <a:r>
              <a:rPr lang="en-US" sz="2400" b="1" i="1" dirty="0">
                <a:solidFill>
                  <a:srgbClr val="FFFF00"/>
                </a:solidFill>
              </a:rPr>
              <a:t>I automatically do this if he didn’t get an answer to his first try and repeats his request for the 5X</a:t>
            </a:r>
            <a:r>
              <a:rPr lang="en-US" sz="2400" dirty="0"/>
              <a:t>.</a:t>
            </a:r>
          </a:p>
          <a:p>
            <a:r>
              <a:rPr lang="en-US" sz="2400" b="1" dirty="0">
                <a:solidFill>
                  <a:srgbClr val="FFFF00"/>
                </a:solidFill>
              </a:rPr>
              <a:t>“Who’s the 7 Whiskey?” If he says it a second time I wait two seconds and say N4XL</a:t>
            </a:r>
          </a:p>
          <a:p>
            <a:r>
              <a:rPr lang="en-US" sz="2400" dirty="0"/>
              <a:t>DX University – How We Will Operate - We will persist with a callsign, then QRZ or NIL. No exceptions. We will NOT call another station until we solicit another Q. Any deviation from this routine is a green light for </a:t>
            </a:r>
            <a:r>
              <a:rPr lang="en-US" sz="2400" dirty="0" err="1"/>
              <a:t>DXers</a:t>
            </a:r>
            <a:r>
              <a:rPr lang="en-US" sz="2400" dirty="0"/>
              <a:t> to call out of turn. --  </a:t>
            </a:r>
            <a:r>
              <a:rPr lang="en-US" sz="2400" b="1" i="1" dirty="0">
                <a:solidFill>
                  <a:srgbClr val="FFFF00"/>
                </a:solidFill>
              </a:rPr>
              <a:t>Don’t believe this</a:t>
            </a:r>
            <a:endParaRPr lang="en-US" sz="2400" dirty="0"/>
          </a:p>
        </p:txBody>
      </p:sp>
    </p:spTree>
    <p:extLst>
      <p:ext uri="{BB962C8B-B14F-4D97-AF65-F5344CB8AC3E}">
        <p14:creationId xmlns:p14="http://schemas.microsoft.com/office/powerpoint/2010/main" val="989246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How Badly Do You Want The Q?</a:t>
            </a:r>
            <a:r>
              <a:rPr lang="en-US" dirty="0"/>
              <a:t/>
            </a:r>
            <a:br>
              <a:rPr lang="en-US" dirty="0"/>
            </a:br>
            <a:endParaRPr lang="en-US" sz="2400" dirty="0"/>
          </a:p>
        </p:txBody>
      </p:sp>
      <p:sp>
        <p:nvSpPr>
          <p:cNvPr id="14" name="Content Placeholder 13"/>
          <p:cNvSpPr>
            <a:spLocks noGrp="1"/>
          </p:cNvSpPr>
          <p:nvPr>
            <p:ph idx="1"/>
          </p:nvPr>
        </p:nvSpPr>
        <p:spPr>
          <a:xfrm>
            <a:off x="400050" y="1790700"/>
            <a:ext cx="8343900" cy="4762500"/>
          </a:xfrm>
        </p:spPr>
        <p:txBody>
          <a:bodyPr>
            <a:noAutofit/>
          </a:bodyPr>
          <a:lstStyle/>
          <a:p>
            <a:pPr marL="457207" lvl="1" indent="0" algn="ctr">
              <a:buNone/>
            </a:pPr>
            <a:r>
              <a:rPr lang="en-US" sz="2200" b="1" i="1" dirty="0">
                <a:solidFill>
                  <a:srgbClr val="FFFF00"/>
                </a:solidFill>
              </a:rPr>
              <a:t>Doing those things may get you black listed by the op and you’ll have to leave and come back later—but, usually, if you do it with respect (i.e.: understanding the DX wants to keep rate up and you are really helping him get on that track) you will get an answer</a:t>
            </a:r>
            <a:r>
              <a:rPr lang="en-US" sz="2200" dirty="0"/>
              <a:t>.</a:t>
            </a:r>
          </a:p>
          <a:p>
            <a:pPr marL="457207" lvl="1" indent="0" algn="ctr">
              <a:spcBef>
                <a:spcPts val="0"/>
              </a:spcBef>
              <a:buNone/>
            </a:pPr>
            <a:endParaRPr lang="en-US" sz="1100" dirty="0"/>
          </a:p>
          <a:p>
            <a:r>
              <a:rPr lang="en-US" sz="2200" dirty="0"/>
              <a:t>DX University – How To Work Us - Reiterating, we will not work stations who are: </a:t>
            </a:r>
          </a:p>
          <a:p>
            <a:pPr lvl="1">
              <a:spcBef>
                <a:spcPts val="0"/>
              </a:spcBef>
            </a:pPr>
            <a:r>
              <a:rPr lang="en-US" sz="2200" dirty="0"/>
              <a:t>Calling out of turn when we are trying to work someone else</a:t>
            </a:r>
          </a:p>
          <a:p>
            <a:pPr lvl="1">
              <a:spcBef>
                <a:spcPts val="0"/>
              </a:spcBef>
            </a:pPr>
            <a:r>
              <a:rPr lang="en-US" sz="2200" dirty="0"/>
              <a:t>Calling out of the called area - study the pileup and wait for your turn</a:t>
            </a:r>
          </a:p>
          <a:p>
            <a:pPr lvl="1">
              <a:spcBef>
                <a:spcPts val="0"/>
              </a:spcBef>
            </a:pPr>
            <a:r>
              <a:rPr lang="en-US" sz="2200" dirty="0"/>
              <a:t>Calling with an obviously wrong partial callsign - use the time to study the pileup</a:t>
            </a:r>
            <a:endParaRPr lang="en-US" sz="2200" b="1" i="1" dirty="0">
              <a:solidFill>
                <a:srgbClr val="FFFF00"/>
              </a:solidFill>
            </a:endParaRPr>
          </a:p>
        </p:txBody>
      </p:sp>
    </p:spTree>
    <p:extLst>
      <p:ext uri="{BB962C8B-B14F-4D97-AF65-F5344CB8AC3E}">
        <p14:creationId xmlns:p14="http://schemas.microsoft.com/office/powerpoint/2010/main" val="5568495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How Badly Do You Want The Q?</a:t>
            </a:r>
            <a:r>
              <a:rPr lang="en-US" dirty="0"/>
              <a:t/>
            </a:r>
            <a:br>
              <a:rPr lang="en-US" dirty="0"/>
            </a:br>
            <a:endParaRPr lang="en-US" sz="2400" dirty="0"/>
          </a:p>
        </p:txBody>
      </p:sp>
      <p:sp>
        <p:nvSpPr>
          <p:cNvPr id="14" name="Content Placeholder 13"/>
          <p:cNvSpPr>
            <a:spLocks noGrp="1"/>
          </p:cNvSpPr>
          <p:nvPr>
            <p:ph idx="1"/>
          </p:nvPr>
        </p:nvSpPr>
        <p:spPr>
          <a:xfrm>
            <a:off x="495300" y="1790700"/>
            <a:ext cx="8153400" cy="4762500"/>
          </a:xfrm>
        </p:spPr>
        <p:txBody>
          <a:bodyPr>
            <a:noAutofit/>
          </a:bodyPr>
          <a:lstStyle/>
          <a:p>
            <a:pPr marL="0" indent="0">
              <a:buNone/>
            </a:pPr>
            <a:r>
              <a:rPr lang="en-US" sz="2400" dirty="0"/>
              <a:t>DX University – Helpful Hints # 59 - </a:t>
            </a:r>
            <a:r>
              <a:rPr lang="en-US" sz="2400" b="1" i="1" dirty="0">
                <a:solidFill>
                  <a:srgbClr val="FFFF00"/>
                </a:solidFill>
              </a:rPr>
              <a:t>In the end, these apparent disruptions aren’t nearly as bad as they seem to </a:t>
            </a:r>
            <a:r>
              <a:rPr lang="en-US" sz="2400" b="1" i="1" dirty="0" err="1">
                <a:solidFill>
                  <a:srgbClr val="FFFF00"/>
                </a:solidFill>
              </a:rPr>
              <a:t>DXers</a:t>
            </a:r>
            <a:r>
              <a:rPr lang="en-US" sz="2400" b="1" i="1" dirty="0">
                <a:solidFill>
                  <a:srgbClr val="FFFF00"/>
                </a:solidFill>
              </a:rPr>
              <a:t>. </a:t>
            </a:r>
            <a:r>
              <a:rPr lang="en-US" sz="2400" dirty="0"/>
              <a:t>If the QSO rate is good, and the accuracy is high, the problem is primarily aesthetic, but it doesn’t sound good to the sensitive ears of deserving </a:t>
            </a:r>
            <a:r>
              <a:rPr lang="en-US" sz="2400" dirty="0" err="1"/>
              <a:t>DXers</a:t>
            </a:r>
            <a:r>
              <a:rPr lang="en-US" sz="2400" dirty="0"/>
              <a:t>. This week’s hint for </a:t>
            </a:r>
            <a:r>
              <a:rPr lang="en-US" sz="2400" dirty="0" err="1"/>
              <a:t>DXers</a:t>
            </a:r>
            <a:r>
              <a:rPr lang="en-US" sz="2400" dirty="0"/>
              <a:t> is to think about what is happening in these major pileups, try to understand why people do what they do. And, try very hard to disregard those factors that don’t really affect your probability of getting in the </a:t>
            </a:r>
            <a:r>
              <a:rPr lang="en-US" sz="2400" dirty="0" err="1"/>
              <a:t>DXpedition</a:t>
            </a:r>
            <a:r>
              <a:rPr lang="en-US" sz="2400" dirty="0"/>
              <a:t> log. </a:t>
            </a:r>
            <a:r>
              <a:rPr lang="en-US" sz="2400" b="1" i="1" dirty="0">
                <a:solidFill>
                  <a:srgbClr val="FFFF00"/>
                </a:solidFill>
              </a:rPr>
              <a:t>It is really to your advantage to devise a way around these situations while others are busy hand-wringing</a:t>
            </a:r>
            <a:r>
              <a:rPr lang="en-US" sz="2400" dirty="0"/>
              <a:t> -- N7NG</a:t>
            </a:r>
            <a:endParaRPr lang="en-US" sz="2400" b="1" i="1" dirty="0">
              <a:solidFill>
                <a:srgbClr val="FFFF00"/>
              </a:solidFill>
            </a:endParaRPr>
          </a:p>
        </p:txBody>
      </p:sp>
    </p:spTree>
    <p:extLst>
      <p:ext uri="{BB962C8B-B14F-4D97-AF65-F5344CB8AC3E}">
        <p14:creationId xmlns:p14="http://schemas.microsoft.com/office/powerpoint/2010/main" val="19017939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How Badly Do You Want The Q?</a:t>
            </a:r>
            <a:r>
              <a:rPr lang="en-US" dirty="0"/>
              <a:t/>
            </a:r>
            <a:br>
              <a:rPr lang="en-US" dirty="0"/>
            </a:br>
            <a:endParaRPr lang="en-US" sz="2400" dirty="0"/>
          </a:p>
        </p:txBody>
      </p:sp>
      <p:sp>
        <p:nvSpPr>
          <p:cNvPr id="14" name="Content Placeholder 13"/>
          <p:cNvSpPr>
            <a:spLocks noGrp="1"/>
          </p:cNvSpPr>
          <p:nvPr>
            <p:ph idx="1"/>
          </p:nvPr>
        </p:nvSpPr>
        <p:spPr>
          <a:xfrm>
            <a:off x="495300" y="1790700"/>
            <a:ext cx="8153400" cy="4762500"/>
          </a:xfrm>
        </p:spPr>
        <p:txBody>
          <a:bodyPr>
            <a:noAutofit/>
          </a:bodyPr>
          <a:lstStyle/>
          <a:p>
            <a:pPr marL="457207" lvl="1" indent="0" algn="ctr">
              <a:buNone/>
            </a:pPr>
            <a:r>
              <a:rPr lang="en-US" sz="4400" b="1" i="1" dirty="0">
                <a:solidFill>
                  <a:srgbClr val="FFFF00"/>
                </a:solidFill>
              </a:rPr>
              <a:t>Spot Her</a:t>
            </a:r>
          </a:p>
          <a:p>
            <a:pPr lvl="1">
              <a:spcBef>
                <a:spcPts val="0"/>
              </a:spcBef>
            </a:pPr>
            <a:endParaRPr lang="en-US" sz="1100" dirty="0"/>
          </a:p>
          <a:p>
            <a:pPr marL="457207" lvl="1" indent="0" algn="ctr">
              <a:spcBef>
                <a:spcPts val="0"/>
              </a:spcBef>
              <a:buNone/>
            </a:pPr>
            <a:r>
              <a:rPr lang="en-US" sz="2800" dirty="0"/>
              <a:t>She might not be aware the band has opened to NA. Logging programs often tell you when you’ve been spotted. If she has been working EU for a while and sees a W4 spotted him she may switch and call NA. I sometimes spot, move on to work a couple more q’s, and then check back to see what happened after my spot.</a:t>
            </a:r>
          </a:p>
        </p:txBody>
      </p:sp>
    </p:spTree>
    <p:extLst>
      <p:ext uri="{BB962C8B-B14F-4D97-AF65-F5344CB8AC3E}">
        <p14:creationId xmlns:p14="http://schemas.microsoft.com/office/powerpoint/2010/main" val="4293463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147482"/>
          </a:xfrm>
        </p:spPr>
        <p:txBody>
          <a:bodyPr/>
          <a:lstStyle/>
          <a:p>
            <a:r>
              <a:rPr lang="en-US" dirty="0"/>
              <a:t>Operating Skills</a:t>
            </a:r>
            <a:br>
              <a:rPr lang="en-US" dirty="0"/>
            </a:br>
            <a:r>
              <a:rPr lang="en-US" sz="2400" dirty="0"/>
              <a:t>Examples</a:t>
            </a:r>
            <a:r>
              <a:rPr lang="en-US" dirty="0"/>
              <a:t/>
            </a:r>
            <a:br>
              <a:rPr lang="en-US" dirty="0"/>
            </a:br>
            <a:endParaRPr lang="en-US" sz="2400" dirty="0"/>
          </a:p>
        </p:txBody>
      </p:sp>
      <p:sp>
        <p:nvSpPr>
          <p:cNvPr id="14" name="Content Placeholder 13"/>
          <p:cNvSpPr>
            <a:spLocks noGrp="1"/>
          </p:cNvSpPr>
          <p:nvPr>
            <p:ph idx="1"/>
          </p:nvPr>
        </p:nvSpPr>
        <p:spPr>
          <a:xfrm>
            <a:off x="495300" y="2019784"/>
            <a:ext cx="8153400" cy="1981200"/>
          </a:xfrm>
        </p:spPr>
        <p:txBody>
          <a:bodyPr>
            <a:noAutofit/>
          </a:bodyPr>
          <a:lstStyle/>
          <a:p>
            <a:pPr marL="457207" lvl="1" indent="0" algn="ctr">
              <a:buNone/>
            </a:pPr>
            <a:r>
              <a:rPr lang="en-US" sz="4400" dirty="0"/>
              <a:t>Video of two ops running pileups. One very good, the other competent.</a:t>
            </a:r>
            <a:endParaRPr lang="en-US" sz="2800" dirty="0"/>
          </a:p>
        </p:txBody>
      </p:sp>
      <p:sp>
        <p:nvSpPr>
          <p:cNvPr id="2" name="TextBox 1"/>
          <p:cNvSpPr txBox="1"/>
          <p:nvPr/>
        </p:nvSpPr>
        <p:spPr>
          <a:xfrm>
            <a:off x="1524000" y="4477434"/>
            <a:ext cx="6096000" cy="646331"/>
          </a:xfrm>
          <a:prstGeom prst="rect">
            <a:avLst/>
          </a:prstGeom>
          <a:noFill/>
        </p:spPr>
        <p:txBody>
          <a:bodyPr wrap="square" rtlCol="0">
            <a:spAutoFit/>
          </a:bodyPr>
          <a:lstStyle/>
          <a:p>
            <a:r>
              <a:rPr lang="en-US" dirty="0"/>
              <a:t>EJ7NET on Gola Island</a:t>
            </a:r>
          </a:p>
          <a:p>
            <a:r>
              <a:rPr lang="en-US" dirty="0"/>
              <a:t>https://www.youtube.com/watch?v=P6Hn3jqCXSI</a:t>
            </a:r>
          </a:p>
        </p:txBody>
      </p:sp>
      <p:sp>
        <p:nvSpPr>
          <p:cNvPr id="5" name="TextBox 4"/>
          <p:cNvSpPr txBox="1"/>
          <p:nvPr/>
        </p:nvSpPr>
        <p:spPr>
          <a:xfrm>
            <a:off x="1524000" y="5406451"/>
            <a:ext cx="6096000" cy="646331"/>
          </a:xfrm>
          <a:prstGeom prst="rect">
            <a:avLst/>
          </a:prstGeom>
          <a:noFill/>
        </p:spPr>
        <p:txBody>
          <a:bodyPr wrap="square" rtlCol="0">
            <a:spAutoFit/>
          </a:bodyPr>
          <a:lstStyle/>
          <a:p>
            <a:r>
              <a:rPr lang="en-US" dirty="0"/>
              <a:t>8R1PY -2012</a:t>
            </a:r>
          </a:p>
          <a:p>
            <a:r>
              <a:rPr lang="en-US" dirty="0"/>
              <a:t>https://www.youtube.com/watch?v=655ZhrA26as</a:t>
            </a:r>
          </a:p>
        </p:txBody>
      </p:sp>
    </p:spTree>
    <p:extLst>
      <p:ext uri="{BB962C8B-B14F-4D97-AF65-F5344CB8AC3E}">
        <p14:creationId xmlns:p14="http://schemas.microsoft.com/office/powerpoint/2010/main" val="4005198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1452282"/>
          </a:xfrm>
        </p:spPr>
        <p:txBody>
          <a:bodyPr/>
          <a:lstStyle/>
          <a:p>
            <a:r>
              <a:rPr lang="en-US" dirty="0"/>
              <a:t>Operating Skills</a:t>
            </a:r>
            <a:br>
              <a:rPr lang="en-US" dirty="0"/>
            </a:br>
            <a:r>
              <a:rPr lang="en-US" dirty="0"/>
              <a:t>Tips…</a:t>
            </a:r>
            <a:br>
              <a:rPr lang="en-US" dirty="0"/>
            </a:br>
            <a:endParaRPr lang="en-US" sz="2400" dirty="0"/>
          </a:p>
        </p:txBody>
      </p:sp>
      <p:sp>
        <p:nvSpPr>
          <p:cNvPr id="14" name="Content Placeholder 13"/>
          <p:cNvSpPr>
            <a:spLocks noGrp="1"/>
          </p:cNvSpPr>
          <p:nvPr>
            <p:ph idx="1"/>
          </p:nvPr>
        </p:nvSpPr>
        <p:spPr>
          <a:xfrm>
            <a:off x="1104900" y="2819400"/>
            <a:ext cx="6934200" cy="3733800"/>
          </a:xfrm>
        </p:spPr>
        <p:txBody>
          <a:bodyPr>
            <a:noAutofit/>
          </a:bodyPr>
          <a:lstStyle/>
          <a:p>
            <a:pPr marL="0" lvl="0" indent="0">
              <a:spcBef>
                <a:spcPts val="1200"/>
              </a:spcBef>
              <a:buNone/>
            </a:pPr>
            <a:r>
              <a:rPr lang="en-US" sz="3200" dirty="0"/>
              <a:t>Advice from</a:t>
            </a:r>
          </a:p>
          <a:p>
            <a:pPr lvl="1">
              <a:spcBef>
                <a:spcPts val="1200"/>
              </a:spcBef>
            </a:pPr>
            <a:r>
              <a:rPr lang="en-US" sz="3000" dirty="0"/>
              <a:t>HC8N</a:t>
            </a:r>
          </a:p>
          <a:p>
            <a:pPr lvl="1">
              <a:spcBef>
                <a:spcPts val="1200"/>
              </a:spcBef>
            </a:pPr>
            <a:r>
              <a:rPr lang="en-US" sz="3000" dirty="0"/>
              <a:t>K5TR</a:t>
            </a:r>
          </a:p>
          <a:p>
            <a:pPr lvl="1">
              <a:spcBef>
                <a:spcPts val="1200"/>
              </a:spcBef>
            </a:pPr>
            <a:endParaRPr lang="en-US" sz="1400" dirty="0"/>
          </a:p>
          <a:p>
            <a:pPr marL="457207" lvl="1" indent="0" algn="ctr">
              <a:spcBef>
                <a:spcPts val="1200"/>
              </a:spcBef>
              <a:buNone/>
            </a:pPr>
            <a:r>
              <a:rPr lang="en-US" sz="3000" dirty="0"/>
              <a:t>See external Microsoft Word file “Contesting Wisdom” for the advice</a:t>
            </a:r>
          </a:p>
        </p:txBody>
      </p:sp>
    </p:spTree>
    <p:extLst>
      <p:ext uri="{BB962C8B-B14F-4D97-AF65-F5344CB8AC3E}">
        <p14:creationId xmlns:p14="http://schemas.microsoft.com/office/powerpoint/2010/main" val="42113105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484710" y="452718"/>
            <a:ext cx="8506890" cy="842682"/>
          </a:xfrm>
        </p:spPr>
        <p:txBody>
          <a:bodyPr/>
          <a:lstStyle/>
          <a:p>
            <a:r>
              <a:rPr lang="en-US" dirty="0"/>
              <a:t>Summary</a:t>
            </a:r>
            <a:endParaRPr lang="en-US" sz="2400" dirty="0"/>
          </a:p>
        </p:txBody>
      </p:sp>
      <p:sp>
        <p:nvSpPr>
          <p:cNvPr id="14" name="Content Placeholder 13"/>
          <p:cNvSpPr>
            <a:spLocks noGrp="1"/>
          </p:cNvSpPr>
          <p:nvPr>
            <p:ph idx="1"/>
          </p:nvPr>
        </p:nvSpPr>
        <p:spPr>
          <a:xfrm>
            <a:off x="685800" y="1676400"/>
            <a:ext cx="8153400" cy="4876800"/>
          </a:xfrm>
        </p:spPr>
        <p:txBody>
          <a:bodyPr>
            <a:normAutofit/>
          </a:bodyPr>
          <a:lstStyle/>
          <a:p>
            <a:pPr lvl="0">
              <a:spcBef>
                <a:spcPts val="600"/>
              </a:spcBef>
            </a:pPr>
            <a:r>
              <a:rPr lang="en-US" sz="3200" dirty="0"/>
              <a:t>Know your rig. Use it so you can hear the DX</a:t>
            </a:r>
          </a:p>
          <a:p>
            <a:pPr lvl="0">
              <a:spcBef>
                <a:spcPts val="600"/>
              </a:spcBef>
            </a:pPr>
            <a:r>
              <a:rPr lang="en-US" sz="3200" dirty="0"/>
              <a:t>Be focused and aggressive</a:t>
            </a:r>
          </a:p>
          <a:p>
            <a:pPr lvl="0">
              <a:spcBef>
                <a:spcPts val="600"/>
              </a:spcBef>
              <a:spcAft>
                <a:spcPts val="1200"/>
              </a:spcAft>
            </a:pPr>
            <a:r>
              <a:rPr lang="en-US" sz="3200" dirty="0"/>
              <a:t>Evaluate the skill level of the DX op and choose your tools with that in mind</a:t>
            </a:r>
          </a:p>
          <a:p>
            <a:pPr marL="0" lvl="0" indent="0" algn="ctr">
              <a:spcBef>
                <a:spcPts val="600"/>
              </a:spcBef>
              <a:buNone/>
            </a:pPr>
            <a:r>
              <a:rPr lang="en-US" sz="3200" dirty="0"/>
              <a:t>Lastly, don’t give up! Come back later when propagation has changed and try again</a:t>
            </a:r>
          </a:p>
          <a:p>
            <a:pPr lvl="0">
              <a:spcBef>
                <a:spcPts val="600"/>
              </a:spcBef>
            </a:pPr>
            <a:endParaRPr lang="en-US" sz="2800" dirty="0"/>
          </a:p>
          <a:p>
            <a:pPr lvl="1">
              <a:spcBef>
                <a:spcPts val="600"/>
              </a:spcBef>
            </a:pPr>
            <a:endParaRPr lang="en-US" sz="2600" dirty="0"/>
          </a:p>
          <a:p>
            <a:pPr lvl="0">
              <a:spcBef>
                <a:spcPts val="600"/>
              </a:spcBef>
            </a:pPr>
            <a:endParaRPr lang="en-US" sz="2800" dirty="0"/>
          </a:p>
        </p:txBody>
      </p:sp>
    </p:spTree>
    <p:extLst>
      <p:ext uri="{BB962C8B-B14F-4D97-AF65-F5344CB8AC3E}">
        <p14:creationId xmlns:p14="http://schemas.microsoft.com/office/powerpoint/2010/main" val="1022090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066800" y="2728734"/>
            <a:ext cx="7055380" cy="2376665"/>
          </a:xfrm>
        </p:spPr>
        <p:txBody>
          <a:bodyPr/>
          <a:lstStyle/>
          <a:p>
            <a:pPr algn="ctr"/>
            <a:r>
              <a:rPr lang="en-US" sz="6600" dirty="0">
                <a:latin typeface="Bookman Old Style" panose="02050604050505020204" pitchFamily="18" charset="0"/>
              </a:rPr>
              <a:t>Thanks – and Good Hunting!</a:t>
            </a:r>
          </a:p>
        </p:txBody>
      </p:sp>
    </p:spTree>
    <p:extLst>
      <p:ext uri="{BB962C8B-B14F-4D97-AF65-F5344CB8AC3E}">
        <p14:creationId xmlns:p14="http://schemas.microsoft.com/office/powerpoint/2010/main" val="21305431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Thoughts…</a:t>
            </a:r>
          </a:p>
        </p:txBody>
      </p:sp>
      <p:sp>
        <p:nvSpPr>
          <p:cNvPr id="14" name="Content Placeholder 13"/>
          <p:cNvSpPr>
            <a:spLocks noGrp="1"/>
          </p:cNvSpPr>
          <p:nvPr>
            <p:ph idx="1"/>
          </p:nvPr>
        </p:nvSpPr>
        <p:spPr>
          <a:xfrm>
            <a:off x="1061550" y="1600200"/>
            <a:ext cx="7020900" cy="4952999"/>
          </a:xfrm>
        </p:spPr>
        <p:txBody>
          <a:bodyPr>
            <a:normAutofit lnSpcReduction="10000"/>
          </a:bodyPr>
          <a:lstStyle/>
          <a:p>
            <a:pPr marL="0" indent="0">
              <a:buNone/>
            </a:pPr>
            <a:r>
              <a:rPr lang="en-US" sz="2400" dirty="0"/>
              <a:t>"With experience comes knowledge and cunning. I can't stand here and tell you the secrets, as many of them are second nature to me now." </a:t>
            </a:r>
          </a:p>
          <a:p>
            <a:pPr marL="0" indent="0">
              <a:buNone/>
            </a:pPr>
            <a:r>
              <a:rPr lang="en-US" sz="2400" dirty="0"/>
              <a:t>   -- KR0Y/5 </a:t>
            </a:r>
          </a:p>
          <a:p>
            <a:pPr marL="0" indent="0">
              <a:buNone/>
            </a:pPr>
            <a:endParaRPr lang="en-US" sz="1200" dirty="0"/>
          </a:p>
          <a:p>
            <a:pPr marL="0" indent="0">
              <a:spcBef>
                <a:spcPts val="600"/>
              </a:spcBef>
              <a:buNone/>
            </a:pPr>
            <a:r>
              <a:rPr lang="en-US" sz="2400" dirty="0"/>
              <a:t>"The best of the best gained their winning edge practicing the basics over and over in numerous forgettable events, often using inadequate radios and second-rate antennas. Discovering how to overcome such obstacles are lessons never forgotten." </a:t>
            </a:r>
          </a:p>
          <a:p>
            <a:pPr marL="0" indent="0">
              <a:buNone/>
            </a:pPr>
            <a:r>
              <a:rPr lang="en-US" sz="2400" dirty="0"/>
              <a:t>   -- NCJ Profile of N6RO </a:t>
            </a:r>
          </a:p>
          <a:p>
            <a:pPr lvl="0"/>
            <a:endParaRPr lang="en-US" sz="3200" dirty="0"/>
          </a:p>
        </p:txBody>
      </p:sp>
    </p:spTree>
    <p:extLst>
      <p:ext uri="{BB962C8B-B14F-4D97-AF65-F5344CB8AC3E}">
        <p14:creationId xmlns:p14="http://schemas.microsoft.com/office/powerpoint/2010/main" val="27779972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Standard Things to do…</a:t>
            </a:r>
          </a:p>
        </p:txBody>
      </p:sp>
      <p:sp>
        <p:nvSpPr>
          <p:cNvPr id="14" name="Content Placeholder 13"/>
          <p:cNvSpPr>
            <a:spLocks noGrp="1"/>
          </p:cNvSpPr>
          <p:nvPr>
            <p:ph idx="1"/>
          </p:nvPr>
        </p:nvSpPr>
        <p:spPr>
          <a:xfrm>
            <a:off x="1023450" y="1676400"/>
            <a:ext cx="7097100" cy="4195481"/>
          </a:xfrm>
        </p:spPr>
        <p:txBody>
          <a:bodyPr/>
          <a:lstStyle/>
          <a:p>
            <a:pPr lvl="0"/>
            <a:r>
              <a:rPr lang="en-US" sz="3200" dirty="0"/>
              <a:t>Listen for where DX is listening</a:t>
            </a:r>
          </a:p>
          <a:p>
            <a:pPr lvl="0"/>
            <a:r>
              <a:rPr lang="en-US" sz="3200" dirty="0"/>
              <a:t>Use band scope</a:t>
            </a:r>
          </a:p>
          <a:p>
            <a:pPr lvl="0"/>
            <a:r>
              <a:rPr lang="en-US" sz="3200" dirty="0"/>
              <a:t>Split VFO’s</a:t>
            </a:r>
          </a:p>
          <a:p>
            <a:pPr lvl="0"/>
            <a:r>
              <a:rPr lang="en-US" sz="3200" dirty="0"/>
              <a:t>Get a good antenna(s)</a:t>
            </a:r>
          </a:p>
          <a:p>
            <a:pPr lvl="0"/>
            <a:r>
              <a:rPr lang="en-US" sz="3200" dirty="0"/>
              <a:t>Get an amplifier</a:t>
            </a:r>
          </a:p>
          <a:p>
            <a:pPr lvl="0"/>
            <a:r>
              <a:rPr lang="en-US" sz="3200" dirty="0"/>
              <a:t>Time your call for quieter periods</a:t>
            </a:r>
          </a:p>
          <a:p>
            <a:pPr lvl="0"/>
            <a:endParaRPr lang="en-US" sz="3200" dirty="0"/>
          </a:p>
        </p:txBody>
      </p:sp>
    </p:spTree>
    <p:extLst>
      <p:ext uri="{BB962C8B-B14F-4D97-AF65-F5344CB8AC3E}">
        <p14:creationId xmlns:p14="http://schemas.microsoft.com/office/powerpoint/2010/main" val="3936397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sz="4000" dirty="0"/>
              <a:t>Exploring Other Thoughts…</a:t>
            </a:r>
          </a:p>
        </p:txBody>
      </p:sp>
      <p:sp>
        <p:nvSpPr>
          <p:cNvPr id="14" name="Content Placeholder 13"/>
          <p:cNvSpPr>
            <a:spLocks noGrp="1"/>
          </p:cNvSpPr>
          <p:nvPr>
            <p:ph idx="1"/>
          </p:nvPr>
        </p:nvSpPr>
        <p:spPr>
          <a:xfrm>
            <a:off x="1216173" y="2057400"/>
            <a:ext cx="6711654" cy="3733806"/>
          </a:xfrm>
        </p:spPr>
        <p:txBody>
          <a:bodyPr/>
          <a:lstStyle/>
          <a:p>
            <a:pPr lvl="1"/>
            <a:r>
              <a:rPr lang="en-US" sz="3200" dirty="0"/>
              <a:t> Know your stations limits</a:t>
            </a:r>
          </a:p>
          <a:p>
            <a:pPr lvl="1"/>
            <a:r>
              <a:rPr lang="en-US" sz="3200" dirty="0"/>
              <a:t> Know your rig</a:t>
            </a:r>
          </a:p>
          <a:p>
            <a:pPr lvl="1"/>
            <a:r>
              <a:rPr lang="en-US" sz="3200" dirty="0"/>
              <a:t> Antenna options</a:t>
            </a:r>
          </a:p>
          <a:p>
            <a:pPr lvl="1"/>
            <a:r>
              <a:rPr lang="en-US" sz="3200" dirty="0"/>
              <a:t> Logging software aids</a:t>
            </a:r>
          </a:p>
          <a:p>
            <a:pPr lvl="1"/>
            <a:r>
              <a:rPr lang="en-US" sz="3200" dirty="0"/>
              <a:t> Additional operating skills</a:t>
            </a:r>
          </a:p>
          <a:p>
            <a:pPr lvl="0"/>
            <a:endParaRPr lang="en-US" sz="3200" dirty="0"/>
          </a:p>
          <a:p>
            <a:pPr lvl="0"/>
            <a:endParaRPr lang="en-US" sz="3200" dirty="0"/>
          </a:p>
        </p:txBody>
      </p:sp>
    </p:spTree>
    <p:extLst>
      <p:ext uri="{BB962C8B-B14F-4D97-AF65-F5344CB8AC3E}">
        <p14:creationId xmlns:p14="http://schemas.microsoft.com/office/powerpoint/2010/main" val="3696720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Station Limits</a:t>
            </a:r>
          </a:p>
        </p:txBody>
      </p:sp>
      <p:sp>
        <p:nvSpPr>
          <p:cNvPr id="14" name="Content Placeholder 13"/>
          <p:cNvSpPr>
            <a:spLocks noGrp="1"/>
          </p:cNvSpPr>
          <p:nvPr>
            <p:ph idx="1"/>
          </p:nvPr>
        </p:nvSpPr>
        <p:spPr>
          <a:xfrm>
            <a:off x="1216173" y="1853248"/>
            <a:ext cx="6711654" cy="4395158"/>
          </a:xfrm>
        </p:spPr>
        <p:txBody>
          <a:bodyPr>
            <a:normAutofit/>
          </a:bodyPr>
          <a:lstStyle/>
          <a:p>
            <a:pPr marL="0" lvl="0" indent="0" algn="ctr">
              <a:spcBef>
                <a:spcPts val="600"/>
              </a:spcBef>
              <a:buNone/>
            </a:pPr>
            <a:r>
              <a:rPr lang="en-US" sz="3600" dirty="0"/>
              <a:t>You </a:t>
            </a:r>
            <a:r>
              <a:rPr lang="en-US" sz="3600" dirty="0" err="1"/>
              <a:t>Gotta</a:t>
            </a:r>
            <a:r>
              <a:rPr lang="en-US" sz="3600" dirty="0"/>
              <a:t> Hear ‘</a:t>
            </a:r>
            <a:r>
              <a:rPr lang="en-US" sz="3600" dirty="0" err="1"/>
              <a:t>em</a:t>
            </a:r>
            <a:endParaRPr lang="en-US" sz="3600" dirty="0"/>
          </a:p>
          <a:p>
            <a:pPr marL="0" lvl="0" indent="0" algn="ctr">
              <a:spcBef>
                <a:spcPts val="0"/>
              </a:spcBef>
              <a:buNone/>
            </a:pPr>
            <a:r>
              <a:rPr lang="en-US" sz="3600" dirty="0"/>
              <a:t> To Work ‘</a:t>
            </a:r>
            <a:r>
              <a:rPr lang="en-US" sz="3600" dirty="0" err="1"/>
              <a:t>em</a:t>
            </a:r>
            <a:endParaRPr lang="en-US" sz="3600" dirty="0"/>
          </a:p>
          <a:p>
            <a:pPr marL="0" lvl="0" indent="0" algn="ctr">
              <a:spcBef>
                <a:spcPts val="0"/>
              </a:spcBef>
              <a:buNone/>
            </a:pPr>
            <a:endParaRPr lang="en-US" sz="1200" b="1" i="1" dirty="0">
              <a:solidFill>
                <a:srgbClr val="FFFF00"/>
              </a:solidFill>
            </a:endParaRPr>
          </a:p>
          <a:p>
            <a:pPr marL="0" lvl="0" indent="0" algn="ctr">
              <a:spcBef>
                <a:spcPts val="0"/>
              </a:spcBef>
              <a:buNone/>
            </a:pPr>
            <a:r>
              <a:rPr lang="en-US" sz="3200" b="1" i="1" dirty="0">
                <a:solidFill>
                  <a:srgbClr val="FFFF00"/>
                </a:solidFill>
              </a:rPr>
              <a:t>If all you can hear is silence when the uproar stops then leave and try later</a:t>
            </a:r>
          </a:p>
          <a:p>
            <a:pPr lvl="0"/>
            <a:endParaRPr lang="en-US" sz="3200" dirty="0"/>
          </a:p>
          <a:p>
            <a:pPr lvl="0"/>
            <a:endParaRPr lang="en-US" sz="3200" dirty="0"/>
          </a:p>
          <a:p>
            <a:pPr lvl="0"/>
            <a:endParaRPr lang="en-US" sz="3200" dirty="0"/>
          </a:p>
        </p:txBody>
      </p:sp>
    </p:spTree>
    <p:extLst>
      <p:ext uri="{BB962C8B-B14F-4D97-AF65-F5344CB8AC3E}">
        <p14:creationId xmlns:p14="http://schemas.microsoft.com/office/powerpoint/2010/main" val="23244313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Station Limits -</a:t>
            </a:r>
            <a:br>
              <a:rPr lang="en-US" dirty="0"/>
            </a:br>
            <a:r>
              <a:rPr lang="en-US" sz="3200" dirty="0"/>
              <a:t>   </a:t>
            </a:r>
            <a:r>
              <a:rPr lang="en-US" sz="2800" b="1" i="1" dirty="0">
                <a:solidFill>
                  <a:srgbClr val="FFFF00"/>
                </a:solidFill>
              </a:rPr>
              <a:t>Not trying is sometimes faster</a:t>
            </a:r>
          </a:p>
        </p:txBody>
      </p:sp>
      <p:sp>
        <p:nvSpPr>
          <p:cNvPr id="14" name="Content Placeholder 13"/>
          <p:cNvSpPr>
            <a:spLocks noGrp="1"/>
          </p:cNvSpPr>
          <p:nvPr>
            <p:ph idx="1"/>
          </p:nvPr>
        </p:nvSpPr>
        <p:spPr>
          <a:xfrm>
            <a:off x="895350" y="1853248"/>
            <a:ext cx="7353300" cy="4395158"/>
          </a:xfrm>
        </p:spPr>
        <p:txBody>
          <a:bodyPr>
            <a:normAutofit/>
          </a:bodyPr>
          <a:lstStyle/>
          <a:p>
            <a:pPr marL="457207" lvl="1" indent="0" algn="ctr">
              <a:spcBef>
                <a:spcPts val="0"/>
              </a:spcBef>
              <a:buNone/>
            </a:pPr>
            <a:r>
              <a:rPr lang="en-US" sz="2800" dirty="0"/>
              <a:t>If they are a common call or multiplier and/or only two or three people calling then</a:t>
            </a:r>
          </a:p>
          <a:p>
            <a:pPr lvl="1">
              <a:spcBef>
                <a:spcPts val="2400"/>
              </a:spcBef>
            </a:pPr>
            <a:r>
              <a:rPr lang="en-US" sz="2800" dirty="0"/>
              <a:t>Shut up and let other guy go first</a:t>
            </a:r>
          </a:p>
          <a:p>
            <a:pPr lvl="1"/>
            <a:r>
              <a:rPr lang="en-US" sz="2800" dirty="0"/>
              <a:t>If you are both on the same </a:t>
            </a:r>
            <a:r>
              <a:rPr lang="en-US" sz="2800" dirty="0" err="1"/>
              <a:t>freq</a:t>
            </a:r>
            <a:r>
              <a:rPr lang="en-US" sz="2800" dirty="0"/>
              <a:t> or have the same signal strength, or if the DX op is not highly skilled fighting for it only results in many  “Again?” requests</a:t>
            </a:r>
          </a:p>
          <a:p>
            <a:pPr lvl="0"/>
            <a:endParaRPr lang="en-US" sz="3200" dirty="0"/>
          </a:p>
          <a:p>
            <a:pPr lvl="0"/>
            <a:endParaRPr lang="en-US" sz="3200" dirty="0"/>
          </a:p>
          <a:p>
            <a:pPr lvl="0"/>
            <a:endParaRPr lang="en-US" sz="3200" dirty="0"/>
          </a:p>
        </p:txBody>
      </p:sp>
    </p:spTree>
    <p:extLst>
      <p:ext uri="{BB962C8B-B14F-4D97-AF65-F5344CB8AC3E}">
        <p14:creationId xmlns:p14="http://schemas.microsoft.com/office/powerpoint/2010/main" val="1660365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523</TotalTime>
  <Words>2770</Words>
  <Application>Microsoft Office PowerPoint</Application>
  <PresentationFormat>On-screen Show (4:3)</PresentationFormat>
  <Paragraphs>264</Paragraphs>
  <Slides>48</Slides>
  <Notes>43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Ion</vt:lpstr>
      <vt:lpstr>Busting The Pileup</vt:lpstr>
      <vt:lpstr>Really?!?</vt:lpstr>
      <vt:lpstr>Myths</vt:lpstr>
      <vt:lpstr>Truths</vt:lpstr>
      <vt:lpstr>Thoughts…</vt:lpstr>
      <vt:lpstr>Standard Things to do…</vt:lpstr>
      <vt:lpstr>Exploring Other Thoughts…</vt:lpstr>
      <vt:lpstr>Station Limits</vt:lpstr>
      <vt:lpstr>Station Limits -    Not trying is sometimes faster</vt:lpstr>
      <vt:lpstr>Station Limits -    DX University – Using Propagation to Your Advantage</vt:lpstr>
      <vt:lpstr>Station Limits -    Not trying at all</vt:lpstr>
      <vt:lpstr>Station Limits -    Contest situation</vt:lpstr>
      <vt:lpstr>Station Limits  </vt:lpstr>
      <vt:lpstr>Know Your Rig</vt:lpstr>
      <vt:lpstr>Know Your Rig RX adjustments for best IMD and dynamic range </vt:lpstr>
      <vt:lpstr>Know Your Rig </vt:lpstr>
      <vt:lpstr>Know Your Rig TX adjustments </vt:lpstr>
      <vt:lpstr>Know Your Rig TX adjustments </vt:lpstr>
      <vt:lpstr>Antenna Options </vt:lpstr>
      <vt:lpstr>N1MM aids </vt:lpstr>
      <vt:lpstr>N1MM aids Mult &amp; Q window  </vt:lpstr>
      <vt:lpstr>N1MM aids Mult &amp; Q window</vt:lpstr>
      <vt:lpstr>N1MM aids Mult &amp; Q window  </vt:lpstr>
      <vt:lpstr>N1MM aids Neat Tips…</vt:lpstr>
      <vt:lpstr>N1MM aids Tips…</vt:lpstr>
      <vt:lpstr>N1MM aids Neat Tip…</vt:lpstr>
      <vt:lpstr>Operating Skills </vt:lpstr>
      <vt:lpstr>Operating Skills Phonetics </vt:lpstr>
      <vt:lpstr>Operating Skills K1AR Contesting Tip #23 </vt:lpstr>
      <vt:lpstr>Operating Skills K1AR Contesting Tip #15 </vt:lpstr>
      <vt:lpstr>Operating Skills DX University Tip – N7NG </vt:lpstr>
      <vt:lpstr>Operating Skills DX University Tip – Faulty Timing, N7NG </vt:lpstr>
      <vt:lpstr>Operating Skills DX University Tip – N7NG </vt:lpstr>
      <vt:lpstr>Operating Skills DX University Tip – N7NG </vt:lpstr>
      <vt:lpstr>Operating Skills K1AR Contesting Tip #19 - Attitude </vt:lpstr>
      <vt:lpstr>Operating Skills  </vt:lpstr>
      <vt:lpstr>Operating Skills DX University Tip – N7NG </vt:lpstr>
      <vt:lpstr>Operating Skills DX University Tip – N7NG </vt:lpstr>
      <vt:lpstr>Operating Skills Understanding the Running Op </vt:lpstr>
      <vt:lpstr>Operating Skills How Badly Do You Want The Q? </vt:lpstr>
      <vt:lpstr>Operating Skills How Badly Do You Want The Q? </vt:lpstr>
      <vt:lpstr>Operating Skills How Badly Do You Want The Q? </vt:lpstr>
      <vt:lpstr>Operating Skills How Badly Do You Want The Q? </vt:lpstr>
      <vt:lpstr>Operating Skills How Badly Do You Want The Q? </vt:lpstr>
      <vt:lpstr>Operating Skills Examples </vt:lpstr>
      <vt:lpstr>Operating Skills Tips… </vt:lpstr>
      <vt:lpstr>Summary</vt:lpstr>
      <vt:lpstr>Thanks – and Good Hunting!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Kevan Nason</dc:creator>
  <cp:lastModifiedBy>Frank</cp:lastModifiedBy>
  <cp:revision>95</cp:revision>
  <dcterms:created xsi:type="dcterms:W3CDTF">2017-05-07T22:54:26Z</dcterms:created>
  <dcterms:modified xsi:type="dcterms:W3CDTF">2017-12-27T15:48:36Z</dcterms:modified>
</cp:coreProperties>
</file>