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256" r:id="rId2"/>
    <p:sldId id="262" r:id="rId3"/>
    <p:sldId id="259" r:id="rId4"/>
    <p:sldId id="258" r:id="rId5"/>
    <p:sldId id="260" r:id="rId6"/>
    <p:sldId id="261" r:id="rId7"/>
    <p:sldId id="263" r:id="rId8"/>
    <p:sldId id="266" r:id="rId9"/>
    <p:sldId id="265" r:id="rId10"/>
    <p:sldId id="267" r:id="rId11"/>
    <p:sldId id="257" r:id="rId12"/>
    <p:sldId id="268" r:id="rId13"/>
    <p:sldId id="275" r:id="rId14"/>
    <p:sldId id="272" r:id="rId15"/>
    <p:sldId id="269" r:id="rId16"/>
    <p:sldId id="270" r:id="rId17"/>
    <p:sldId id="271" r:id="rId18"/>
    <p:sldId id="276" r:id="rId19"/>
    <p:sldId id="277" r:id="rId20"/>
    <p:sldId id="278" r:id="rId21"/>
    <p:sldId id="279" r:id="rId22"/>
    <p:sldId id="280" r:id="rId23"/>
    <p:sldId id="281" r:id="rId24"/>
    <p:sldId id="309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87" r:id="rId33"/>
    <p:sldId id="291" r:id="rId34"/>
    <p:sldId id="310" r:id="rId35"/>
    <p:sldId id="282" r:id="rId36"/>
    <p:sldId id="273" r:id="rId37"/>
    <p:sldId id="293" r:id="rId38"/>
    <p:sldId id="274" r:id="rId39"/>
    <p:sldId id="297" r:id="rId40"/>
    <p:sldId id="300" r:id="rId41"/>
    <p:sldId id="299" r:id="rId42"/>
    <p:sldId id="301" r:id="rId43"/>
    <p:sldId id="305" r:id="rId44"/>
    <p:sldId id="303" r:id="rId45"/>
    <p:sldId id="304" r:id="rId46"/>
    <p:sldId id="306" r:id="rId47"/>
    <p:sldId id="307" r:id="rId48"/>
    <p:sldId id="308" r:id="rId49"/>
    <p:sldId id="302" r:id="rId50"/>
    <p:sldId id="296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B64D7-055D-4F63-923C-0F8264BF31B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3328B-2219-4AD7-BA68-D341E82E1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1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Experience of Audience compared to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Looking beyond what people normally think of as how to bust a pileup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More contesting oriented than you might be used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5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Experience of Audience compared to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Looking beyond what people normally think of as how to bust a pileup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More contesting oriented than you might be used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5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Experience of Audience compared to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Looking beyond what people normally think of as how to bust a pileup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More contesting oriented than you might be used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3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Experience of Audience compared to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Looking beyond what people normally think of as how to bust a pileup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More contesting oriented than you might be used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7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Experience of Audience compared to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Looking beyond what people normally think of as how to bust a pileup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More contesting oriented than you might be used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38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Experience of Audience compared to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Looking beyond what people normally think of as how to bust a pileup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More contesting oriented than you might be used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55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Experience of Audience compared to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Looking beyond what people normally think of as how to bust a pileup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More contesting oriented than you might be used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80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Experience of Audience compared to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Looking beyond what people normally think of as how to bust a pileup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More contesting oriented than you might be used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3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25415"/>
            <a:ext cx="8825658" cy="3272138"/>
          </a:xfrm>
        </p:spPr>
        <p:txBody>
          <a:bodyPr/>
          <a:lstStyle/>
          <a:p>
            <a:r>
              <a:rPr lang="en-US" dirty="0"/>
              <a:t>Vertical’s</a:t>
            </a:r>
            <a:br>
              <a:rPr lang="en-US" dirty="0"/>
            </a:br>
            <a:r>
              <a:rPr lang="en-US" sz="4000" dirty="0"/>
              <a:t>Do They Really Work?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078436"/>
            <a:ext cx="8825658" cy="7033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By Kevan Nason</a:t>
            </a:r>
          </a:p>
          <a:p>
            <a:r>
              <a:rPr lang="en-US" dirty="0"/>
              <a:t>N4XL</a:t>
            </a:r>
          </a:p>
        </p:txBody>
      </p:sp>
    </p:spTree>
    <p:extLst>
      <p:ext uri="{BB962C8B-B14F-4D97-AF65-F5344CB8AC3E}">
        <p14:creationId xmlns:p14="http://schemas.microsoft.com/office/powerpoint/2010/main" val="233573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9984"/>
          </a:xfrm>
        </p:spPr>
        <p:txBody>
          <a:bodyPr/>
          <a:lstStyle/>
          <a:p>
            <a:r>
              <a:rPr lang="en-US" dirty="0"/>
              <a:t>Types of Verticals</a:t>
            </a:r>
          </a:p>
        </p:txBody>
      </p:sp>
      <p:pic>
        <p:nvPicPr>
          <p:cNvPr id="1028" name="Picture 4" descr="Image result for phased vertic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23" y="1702191"/>
            <a:ext cx="4306351" cy="421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853" y="343926"/>
            <a:ext cx="4257675" cy="303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154" y="3915800"/>
            <a:ext cx="6426175" cy="24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Why Use a Vertical?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79342" y="1674056"/>
            <a:ext cx="9833317" cy="4658505"/>
          </a:xfrm>
        </p:spPr>
        <p:txBody>
          <a:bodyPr>
            <a:normAutofit fontScale="925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3200" dirty="0"/>
              <a:t>Want to work DX but can’t put up a high tower (particularly on low bands)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/>
              <a:t>No trees to hang dipoles from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/>
              <a:t>Want omnidirectional coverage, but existing trees would only allow a low dipole.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/>
              <a:t>More pleasing to the eye than a tower                (at least for some!)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/>
              <a:t>Second hand verticals are fairly inexpensive. Easy to build your own with just wire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Why Use a Vertical?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46110" y="2700997"/>
            <a:ext cx="4024363" cy="13927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dirty="0"/>
              <a:t>Take off angles and antenna gain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557" y="1434905"/>
            <a:ext cx="6887170" cy="48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6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Why Use a Vertical?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46110" y="2732650"/>
            <a:ext cx="4024363" cy="13927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dirty="0"/>
              <a:t>40 and 80 meter take off angles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650" y="1266092"/>
            <a:ext cx="56102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91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Why Use a Vertical?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36729" y="2376529"/>
            <a:ext cx="3810664" cy="298083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200" dirty="0"/>
              <a:t>From 1952 QST Article</a:t>
            </a:r>
          </a:p>
          <a:p>
            <a:pPr marL="0" lvl="0" indent="0" algn="ctr">
              <a:buNone/>
            </a:pPr>
            <a:endParaRPr lang="en-US" sz="3200" dirty="0"/>
          </a:p>
          <a:p>
            <a:pPr marL="0" lvl="0" indent="0" algn="ctr">
              <a:buNone/>
            </a:pPr>
            <a:r>
              <a:rPr lang="en-US" sz="2200" dirty="0"/>
              <a:t>These would be nice patterns to have in the real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548" y="1525657"/>
            <a:ext cx="6156374" cy="46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Why Use a Vertical?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46111" y="2528186"/>
            <a:ext cx="2427679" cy="1773494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200" dirty="0"/>
              <a:t>80 mtr Dipole vs. Vertical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91" y="1697755"/>
            <a:ext cx="8018585" cy="46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7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377236" y="1266092"/>
            <a:ext cx="4622506" cy="54019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Vert pattern has less gain over real earth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Gain can be significant at low angles – i.e.: DX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Vertical suppresses interference from stronger and closer stations – you can “hear” DX better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1266092"/>
            <a:ext cx="6892166" cy="3967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363" y="5585398"/>
            <a:ext cx="6737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Low Dipole vs Vertical over average ground</a:t>
            </a:r>
          </a:p>
        </p:txBody>
      </p:sp>
    </p:spTree>
    <p:extLst>
      <p:ext uri="{BB962C8B-B14F-4D97-AF65-F5344CB8AC3E}">
        <p14:creationId xmlns:p14="http://schemas.microsoft.com/office/powerpoint/2010/main" val="192702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26423" y="1550015"/>
            <a:ext cx="4189863" cy="2166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many cases a low dipole is a better choice than a vertical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1" y="1266092"/>
            <a:ext cx="6892166" cy="3967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363" y="5585398"/>
            <a:ext cx="6737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Low Dipole vs Vertical over average ground</a:t>
            </a: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7426423" y="3716440"/>
            <a:ext cx="4622506" cy="186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dirty="0"/>
              <a:t>Make a Vertical work best  by improving that low angle gain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841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137" y="1217502"/>
            <a:ext cx="6500533" cy="5640498"/>
          </a:xfrm>
        </p:spPr>
      </p:pic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427747" y="2893325"/>
            <a:ext cx="4248444" cy="3212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The type of ground around a vertical is very important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680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646111" y="2090591"/>
            <a:ext cx="11311427" cy="3944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dirty="0"/>
              <a:t>Radiation Resistance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Your transmitter generates 100 watts. Where does it go?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Some, hopefully most, is radiated as a signal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Radiation resistance (referred to a certain point in an antenna system) is the resistance, which if inserted at that point, would dissipate the same energy as is actually radiated from the antenna </a:t>
            </a:r>
          </a:p>
        </p:txBody>
      </p:sp>
    </p:spTree>
    <p:extLst>
      <p:ext uri="{BB962C8B-B14F-4D97-AF65-F5344CB8AC3E}">
        <p14:creationId xmlns:p14="http://schemas.microsoft.com/office/powerpoint/2010/main" val="297506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7442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37732"/>
            <a:ext cx="10066436" cy="461066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Low Band </a:t>
            </a:r>
            <a:r>
              <a:rPr lang="en-US" sz="4800" dirty="0" err="1"/>
              <a:t>DXing</a:t>
            </a:r>
            <a:r>
              <a:rPr lang="en-US" sz="4800" dirty="0"/>
              <a:t>, </a:t>
            </a:r>
            <a:r>
              <a:rPr lang="en-US" sz="2400" dirty="0"/>
              <a:t>ON4UN, Fifth Edition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ARRL Antenna Book, </a:t>
            </a:r>
            <a:r>
              <a:rPr lang="en-US" sz="2400" dirty="0"/>
              <a:t>Various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Elevation and Pseudo-Brewster Angle Formation of Ground-Mounted Vertical Antennas, </a:t>
            </a:r>
            <a:r>
              <a:rPr lang="en-US" dirty="0"/>
              <a:t>Robert J. </a:t>
            </a:r>
            <a:r>
              <a:rPr lang="en-US" dirty="0" err="1"/>
              <a:t>Zavrel</a:t>
            </a:r>
            <a:r>
              <a:rPr lang="en-US" dirty="0"/>
              <a:t> Jr., QEX Mar/April 2016</a:t>
            </a:r>
            <a:endParaRPr lang="en-US" sz="4800" dirty="0"/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err="1"/>
              <a:t>DXpedition</a:t>
            </a:r>
            <a:r>
              <a:rPr lang="en-US" sz="4800" dirty="0"/>
              <a:t> Antennas- Vertical vs. Yagi, </a:t>
            </a:r>
            <a:r>
              <a:rPr lang="en-US" sz="2800" dirty="0"/>
              <a:t>N6PSE </a:t>
            </a:r>
            <a:r>
              <a:rPr lang="en-US" sz="1800" dirty="0"/>
              <a:t>https://n6pse.wordpress.com/2014/02/21/dxpedition-antennas-vertical-vs-yagi/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01548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646110" y="1724831"/>
            <a:ext cx="11311427" cy="3944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dirty="0"/>
              <a:t>Antenna efficiency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The antenna efficiency of an antenna is simply the ratio of power radiated from that antenna to the power applied to it. 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Any energy that is not radiated will be converted into heat in the </a:t>
            </a:r>
            <a:r>
              <a:rPr lang="en-US" sz="3200" dirty="0" err="1"/>
              <a:t>lossy</a:t>
            </a:r>
            <a:r>
              <a:rPr lang="en-US" sz="3200" dirty="0"/>
              <a:t> parts of the antenna. Something in the antenna must consume the power.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858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646110" y="1724831"/>
            <a:ext cx="11311427" cy="4577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600" dirty="0"/>
              <a:t>The efficiency of an antenna is expressed as follows: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sz="2600" dirty="0"/>
              <a:t>Where Rrad (B) is the radiation resistance of the antenna and </a:t>
            </a:r>
            <a:r>
              <a:rPr lang="en-US" sz="2600" dirty="0" err="1"/>
              <a:t>Rloss</a:t>
            </a:r>
            <a:r>
              <a:rPr lang="en-US" sz="2600" dirty="0"/>
              <a:t> is the total equivalent loss resistance of all elements of the antenna (resistance losses, dielectric losses, loading coils, </a:t>
            </a:r>
            <a:r>
              <a:rPr lang="en-US" sz="2600" dirty="0" err="1"/>
              <a:t>etc</a:t>
            </a:r>
            <a:r>
              <a:rPr lang="en-US" dirty="0"/>
              <a:t>).</a:t>
            </a:r>
            <a:r>
              <a:rPr lang="en-US" sz="32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1" y="2644797"/>
            <a:ext cx="6551002" cy="156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55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440287" y="3643531"/>
            <a:ext cx="11311427" cy="1392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200" dirty="0"/>
              <a:t>To make a vertical more efficient you must either increase radiation resistance or decrease loss resistance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99" y="1673247"/>
            <a:ext cx="6551002" cy="15631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024" y="5036234"/>
            <a:ext cx="5301951" cy="151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646111" y="1913206"/>
            <a:ext cx="11311427" cy="3854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600" dirty="0"/>
              <a:t>How lower loss resistance?</a:t>
            </a:r>
          </a:p>
          <a:p>
            <a:pPr marL="685800" lvl="1"/>
            <a:r>
              <a:rPr lang="en-US" sz="3200" dirty="0"/>
              <a:t>Use aluminum or copper instead of steel</a:t>
            </a:r>
          </a:p>
          <a:p>
            <a:pPr marL="685800" lvl="1"/>
            <a:r>
              <a:rPr lang="en-US" sz="3200" dirty="0"/>
              <a:t>Avoid traps if possible and/or use good coils</a:t>
            </a:r>
          </a:p>
          <a:p>
            <a:pPr marL="685800" lvl="1"/>
            <a:r>
              <a:rPr lang="en-US" sz="3200" dirty="0"/>
              <a:t>Repair or replace loose or corroded parts</a:t>
            </a:r>
          </a:p>
          <a:p>
            <a:pPr marL="685800" lvl="1"/>
            <a:r>
              <a:rPr lang="en-US" sz="3200" b="1" dirty="0">
                <a:solidFill>
                  <a:srgbClr val="FFFF00"/>
                </a:solidFill>
              </a:rPr>
              <a:t>REDUCE GROUND LOSSES</a:t>
            </a:r>
          </a:p>
          <a:p>
            <a:pPr marL="685800" lvl="1"/>
            <a:endParaRPr lang="en-US" sz="3200" dirty="0"/>
          </a:p>
          <a:p>
            <a:pPr marL="685800"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6712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404769"/>
            <a:ext cx="10773097" cy="298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45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955600" y="1434905"/>
            <a:ext cx="4248444" cy="46986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Radiation occurs most where current is strongest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Current is strongest at the base of a ¼ wave vertical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 lot of the radio wave is dissipated  into the ground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7518" y="126609"/>
            <a:ext cx="4560365" cy="6521321"/>
          </a:xfrm>
        </p:spPr>
      </p:pic>
    </p:spTree>
    <p:extLst>
      <p:ext uri="{BB962C8B-B14F-4D97-AF65-F5344CB8AC3E}">
        <p14:creationId xmlns:p14="http://schemas.microsoft.com/office/powerpoint/2010/main" val="3327249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646110" y="1674056"/>
            <a:ext cx="11311427" cy="462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600" dirty="0"/>
              <a:t>Using radials to minimize ground loss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Use low resistance radials to return the signal current to the base of the antenna instead of trying to use the high resistance earth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The more radials there are the less signal heats the earth so the lower the ground loss.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400050" lvl="1" indent="0" algn="ctr">
              <a:buNone/>
            </a:pPr>
            <a:r>
              <a:rPr lang="en-US" sz="3200" dirty="0"/>
              <a:t>How many radials do you need?</a:t>
            </a:r>
          </a:p>
          <a:p>
            <a:pPr marL="685800" lvl="1"/>
            <a:endParaRPr lang="en-US" sz="3200" dirty="0"/>
          </a:p>
          <a:p>
            <a:pPr marL="685800"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437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646110" y="1674056"/>
            <a:ext cx="11311427" cy="4628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Conventional wisdom says 120 half wave radials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Hams who measured these things say 32 are good. 64 is better. &gt;64 gives less and less improvement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Wire size of radials not important. 18 gage is good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Insulated or not doesn’t matter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Use copper. Other metals dissolve fairly quickly in acidic earth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¼ wave good, but length not critically important. Put out whatever number and length wires you can afford</a:t>
            </a:r>
          </a:p>
          <a:p>
            <a:pPr marL="685800" lvl="1"/>
            <a:endParaRPr lang="en-US" sz="3200" dirty="0"/>
          </a:p>
          <a:p>
            <a:pPr marL="685800"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145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338" y="1881554"/>
            <a:ext cx="10557325" cy="4079631"/>
          </a:xfrm>
        </p:spPr>
      </p:pic>
    </p:spTree>
    <p:extLst>
      <p:ext uri="{BB962C8B-B14F-4D97-AF65-F5344CB8AC3E}">
        <p14:creationId xmlns:p14="http://schemas.microsoft.com/office/powerpoint/2010/main" val="3140523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274" y="65082"/>
            <a:ext cx="5289452" cy="6834687"/>
          </a:xfrm>
        </p:spPr>
      </p:pic>
    </p:spTree>
    <p:extLst>
      <p:ext uri="{BB962C8B-B14F-4D97-AF65-F5344CB8AC3E}">
        <p14:creationId xmlns:p14="http://schemas.microsoft.com/office/powerpoint/2010/main" val="20683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03384" y="2307102"/>
            <a:ext cx="8961120" cy="3207434"/>
          </a:xfrm>
        </p:spPr>
        <p:txBody>
          <a:bodyPr/>
          <a:lstStyle/>
          <a:p>
            <a:r>
              <a:rPr lang="en-US" sz="4800" dirty="0">
                <a:latin typeface="Bookman Old Style" panose="02050604050505020204" pitchFamily="18" charset="0"/>
              </a:rPr>
              <a:t>“They radiate equally badly in all directions. I wouldn’t own one. Save your money and build a dipole.”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3384" y="1139483"/>
            <a:ext cx="7230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okman Old Style" panose="02050604050505020204" pitchFamily="18" charset="0"/>
              </a:rPr>
              <a:t>Walter</a:t>
            </a:r>
            <a:r>
              <a:rPr lang="en-US" sz="4000" baseline="30000" dirty="0">
                <a:latin typeface="Bookman Old Style" panose="02050604050505020204" pitchFamily="18" charset="0"/>
              </a:rPr>
              <a:t>*</a:t>
            </a:r>
            <a:r>
              <a:rPr lang="en-US" sz="4000" dirty="0">
                <a:latin typeface="Bookman Old Style" panose="02050604050505020204" pitchFamily="18" charset="0"/>
              </a:rPr>
              <a:t> once told me: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733" y="1418199"/>
            <a:ext cx="2254128" cy="4847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8498" y="6080560"/>
            <a:ext cx="7230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Bookman Old Style" panose="02050604050505020204" pitchFamily="18" charset="0"/>
              </a:rPr>
              <a:t>*</a:t>
            </a:r>
            <a:r>
              <a:rPr lang="en-US" dirty="0">
                <a:latin typeface="Bookman Old Style" panose="02050604050505020204" pitchFamily="18" charset="0"/>
              </a:rPr>
              <a:t> Not his real name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3865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17976" y="0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757" y="775289"/>
            <a:ext cx="7582486" cy="5900016"/>
          </a:xfrm>
        </p:spPr>
      </p:pic>
    </p:spTree>
    <p:extLst>
      <p:ext uri="{BB962C8B-B14F-4D97-AF65-F5344CB8AC3E}">
        <p14:creationId xmlns:p14="http://schemas.microsoft.com/office/powerpoint/2010/main" val="4204325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17976" y="0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7194" y="813374"/>
            <a:ext cx="6133514" cy="6066968"/>
          </a:xfrm>
        </p:spPr>
      </p:pic>
    </p:spTree>
    <p:extLst>
      <p:ext uri="{BB962C8B-B14F-4D97-AF65-F5344CB8AC3E}">
        <p14:creationId xmlns:p14="http://schemas.microsoft.com/office/powerpoint/2010/main" val="3886882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646110" y="1674056"/>
            <a:ext cx="11311427" cy="4628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600" dirty="0"/>
              <a:t>Alternative to ground radials: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Raise the whole antenna, radials and all, up in the air.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The elevated radials will screen the earth so the antenna doesn’t “see” it as well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Length of radials is important – now critical part of the antenna and acts just like half of a dipole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Height of antenna also plays a role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685800" lvl="1"/>
            <a:endParaRPr lang="en-US" sz="3200" dirty="0"/>
          </a:p>
          <a:p>
            <a:pPr marL="685800"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758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18" y="1266092"/>
            <a:ext cx="9714165" cy="52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22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10" y="638719"/>
            <a:ext cx="8531523" cy="60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1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646111" y="1574322"/>
            <a:ext cx="11311427" cy="4444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600" dirty="0"/>
              <a:t>How raise radiation resistance?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Large contributor within our control is height of vertical element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The taller a vertical is the higher the radiation resistance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Taller also has the desired trait of moving the current higher and away from the ground which reduces ground losses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475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Antenna efficiency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04647" y="1266092"/>
            <a:ext cx="6172988" cy="51381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Maximum R</a:t>
            </a:r>
            <a:r>
              <a:rPr lang="en-US" sz="3200" baseline="-25000" dirty="0"/>
              <a:t>rad </a:t>
            </a:r>
            <a:r>
              <a:rPr lang="en-US" sz="3200" dirty="0"/>
              <a:t>is ≈ 36</a:t>
            </a:r>
            <a:r>
              <a:rPr lang="el-GR" sz="3200" dirty="0"/>
              <a:t>Ω</a:t>
            </a:r>
            <a:endParaRPr lang="en-US" sz="32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Top loading has highest R</a:t>
            </a:r>
            <a:r>
              <a:rPr lang="en-US" sz="3200" baseline="-25000" dirty="0"/>
              <a:t>rad</a:t>
            </a:r>
            <a:endParaRPr lang="en-US" sz="32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Difference in R</a:t>
            </a:r>
            <a:r>
              <a:rPr lang="en-US" sz="3200" baseline="-25000" dirty="0"/>
              <a:t>rad</a:t>
            </a:r>
            <a:r>
              <a:rPr lang="en-US" sz="3200" dirty="0"/>
              <a:t> between loading types only a couple ohms as approach ¼ wavelength high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25" y="1266092"/>
            <a:ext cx="4565898" cy="538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9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Phasing Verticals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22935" y="1751323"/>
            <a:ext cx="9859047" cy="4390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</a:t>
            </a:r>
            <a:r>
              <a:rPr lang="en-US" sz="3200" dirty="0" err="1"/>
              <a:t>yagi</a:t>
            </a:r>
            <a:r>
              <a:rPr lang="en-US" sz="3200" dirty="0"/>
              <a:t> beam antenna has a driven element and other elements that direct or reflect the signal from it to give directionality and gain.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Verticals can work the same way. Space two or more at the right distance and phase them so their signals interact and give directionality. Each needs a good ground system though.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1604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Phasing Verticals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028" y="1794898"/>
            <a:ext cx="6167837" cy="433782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592" y="1503422"/>
            <a:ext cx="4446753" cy="49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29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Vertical Dipoles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93772" y="1751323"/>
            <a:ext cx="9804456" cy="3666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Up to now we have talked about a “monopole” vertical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Vertical dipoles are far more independent of ground and have stronger signal strengths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95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15440" y="2152357"/>
            <a:ext cx="8961120" cy="3207434"/>
          </a:xfrm>
        </p:spPr>
        <p:txBody>
          <a:bodyPr/>
          <a:lstStyle/>
          <a:p>
            <a:r>
              <a:rPr lang="en-US" sz="4800" dirty="0">
                <a:latin typeface="Bookman Old Style" panose="02050604050505020204" pitchFamily="18" charset="0"/>
              </a:rPr>
              <a:t>“</a:t>
            </a:r>
            <a:r>
              <a:rPr lang="en-US" dirty="0"/>
              <a:t>When we were motoring to Rotuma Island for the 3D2R </a:t>
            </a:r>
            <a:r>
              <a:rPr lang="en-US" dirty="0" err="1"/>
              <a:t>DXpedition</a:t>
            </a:r>
            <a:r>
              <a:rPr lang="en-US" dirty="0"/>
              <a:t> in 2011, I experienced just how wonderful a vertical at/in salt water could be.”</a:t>
            </a:r>
            <a:endParaRPr lang="en-US" sz="48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3383" y="1139483"/>
            <a:ext cx="848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okman Old Style" panose="02050604050505020204" pitchFamily="18" charset="0"/>
              </a:rPr>
              <a:t>A </a:t>
            </a:r>
            <a:r>
              <a:rPr lang="en-US" sz="4000" dirty="0" err="1">
                <a:latin typeface="Bookman Old Style" panose="02050604050505020204" pitchFamily="18" charset="0"/>
              </a:rPr>
              <a:t>Dxpedition</a:t>
            </a:r>
            <a:r>
              <a:rPr lang="en-US" sz="4000" dirty="0">
                <a:latin typeface="Bookman Old Style" panose="02050604050505020204" pitchFamily="18" charset="0"/>
              </a:rPr>
              <a:t> member once said: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69255" y="6030539"/>
            <a:ext cx="945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https://n6pse.wordpress.com/2014/02/21/dxpedition-antennas-vertical-vs-yagi/</a:t>
            </a:r>
          </a:p>
        </p:txBody>
      </p:sp>
    </p:spTree>
    <p:extLst>
      <p:ext uri="{BB962C8B-B14F-4D97-AF65-F5344CB8AC3E}">
        <p14:creationId xmlns:p14="http://schemas.microsoft.com/office/powerpoint/2010/main" val="4134320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Vertical Dipoles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023" y="1726904"/>
            <a:ext cx="3789029" cy="41957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442" y="1266092"/>
            <a:ext cx="3179961" cy="5522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454" y="452718"/>
            <a:ext cx="2159996" cy="597680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4573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Vertical Dipoles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393" y="1266092"/>
            <a:ext cx="8634508" cy="5239913"/>
          </a:xfrm>
        </p:spPr>
      </p:pic>
    </p:spTree>
    <p:extLst>
      <p:ext uri="{BB962C8B-B14F-4D97-AF65-F5344CB8AC3E}">
        <p14:creationId xmlns:p14="http://schemas.microsoft.com/office/powerpoint/2010/main" val="331703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Vertical Dipoles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683" y="1402570"/>
            <a:ext cx="8956634" cy="4982308"/>
          </a:xfrm>
        </p:spPr>
      </p:pic>
    </p:spTree>
    <p:extLst>
      <p:ext uri="{BB962C8B-B14F-4D97-AF65-F5344CB8AC3E}">
        <p14:creationId xmlns:p14="http://schemas.microsoft.com/office/powerpoint/2010/main" val="3835024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Pseudo-Brewster Angle</a:t>
            </a: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267592" y="1433014"/>
            <a:ext cx="3703906" cy="51179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200" dirty="0"/>
              <a:t>Type of ground determines the lowest angle you can get regardless of how tall it is or how many radials it has due to Near/Far field effects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275" y="1678673"/>
            <a:ext cx="7348823" cy="44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93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Radialess Verticals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740345" y="1523505"/>
            <a:ext cx="4622506" cy="4594886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Think of these as asymmetrical vertical dipoles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They have lower efficiency then ground mounted verticals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Have to be elevated to minimize ground losses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1266092"/>
            <a:ext cx="4064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63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Radialess Verticals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8661" y="1578096"/>
            <a:ext cx="4622506" cy="4594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Matching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Make antenna less efficient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Can’t handle much power with 100% duty cycle loads (like FM or RTTY/Digital modes)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713" y="3357349"/>
            <a:ext cx="3754177" cy="2815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713" y="434875"/>
            <a:ext cx="3754177" cy="281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064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The 43ft Vertical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46111" y="1575581"/>
            <a:ext cx="10720584" cy="4783015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Latest “flavor of the year” – but it is still a vertical antenna and what we just talked about applies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Earliest versions used voltage </a:t>
            </a:r>
            <a:r>
              <a:rPr lang="en-US" sz="3200" dirty="0" err="1"/>
              <a:t>baluns</a:t>
            </a:r>
            <a:r>
              <a:rPr lang="en-US" sz="3200" dirty="0"/>
              <a:t> instead of current or </a:t>
            </a:r>
            <a:r>
              <a:rPr lang="en-US" sz="3200" dirty="0" err="1"/>
              <a:t>ununs</a:t>
            </a:r>
            <a:r>
              <a:rPr lang="en-US" sz="3200" dirty="0"/>
              <a:t>. The antenna “looked” great to operator, but that significantly reduced radiated signal strength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Needs a matching network or tuner at 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Actually not very good low band or low angle performance compared to a single band monopole or vertical dipole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578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The 43ft Vertical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533" y="1237517"/>
            <a:ext cx="7056935" cy="4644564"/>
          </a:xfrm>
        </p:spPr>
      </p:pic>
      <p:sp>
        <p:nvSpPr>
          <p:cNvPr id="6" name="TextBox 5"/>
          <p:cNvSpPr txBox="1"/>
          <p:nvPr/>
        </p:nvSpPr>
        <p:spPr>
          <a:xfrm>
            <a:off x="1052733" y="6175717"/>
            <a:ext cx="1008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http://www.hamradio.me/antennas/answer-to-everything-43-feet-antenna.html</a:t>
            </a:r>
          </a:p>
        </p:txBody>
      </p:sp>
    </p:spTree>
    <p:extLst>
      <p:ext uri="{BB962C8B-B14F-4D97-AF65-F5344CB8AC3E}">
        <p14:creationId xmlns:p14="http://schemas.microsoft.com/office/powerpoint/2010/main" val="255273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5434" y="227635"/>
            <a:ext cx="9404723" cy="813374"/>
          </a:xfrm>
        </p:spPr>
        <p:txBody>
          <a:bodyPr/>
          <a:lstStyle/>
          <a:p>
            <a:r>
              <a:rPr lang="en-US" dirty="0"/>
              <a:t>The 43ft Vertical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17975" y="1041007"/>
            <a:ext cx="10720584" cy="5303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Quote by KE2IV</a:t>
            </a:r>
          </a:p>
          <a:p>
            <a:pPr marL="400050" lvl="1" indent="0">
              <a:buNone/>
            </a:pPr>
            <a:r>
              <a:rPr lang="en-US" dirty="0"/>
              <a:t>QST is filled with ads from various manufacturers and suppliers offering "all-band" 43-foot verticals. Legitimately, all these ads make it clear that this (and any vertical) will require a good ground plane system of radials for effectiveness.</a:t>
            </a:r>
          </a:p>
          <a:p>
            <a:pPr marL="400050" lvl="1" indent="0">
              <a:buNone/>
            </a:pPr>
            <a:r>
              <a:rPr lang="en-US" dirty="0"/>
              <a:t>But why 43-feet? What is the "formula" to explain why this length will effectively radiate on "all bands" (i.e. 160m - 10m) with a decent ground plane system?KE2IV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dirty="0"/>
              <a:t>Reply from W8JI (excerpt)</a:t>
            </a:r>
          </a:p>
          <a:p>
            <a:pPr marL="400050" lvl="1" indent="0">
              <a:buNone/>
            </a:pPr>
            <a:r>
              <a:rPr lang="en-US" dirty="0"/>
              <a:t>There is no reason, George. Somehow that number just popped up out of the blue, and then everyone started copying it.</a:t>
            </a:r>
          </a:p>
          <a:p>
            <a:pPr marL="400050" lvl="1" indent="0">
              <a:buNone/>
            </a:pPr>
            <a:r>
              <a:rPr lang="en-US" dirty="0"/>
              <a:t>The initial 43 foot vertical had a </a:t>
            </a:r>
            <a:r>
              <a:rPr lang="en-US" dirty="0" err="1"/>
              <a:t>balun</a:t>
            </a:r>
            <a:r>
              <a:rPr lang="en-US" dirty="0"/>
              <a:t> that, through an error in design, drove the coax shield with RF. This error, in some cases, made the SWR very low from 160-10 meters. Hence the "160-10" meter stuff started.</a:t>
            </a:r>
          </a:p>
          <a:p>
            <a:pPr marL="400050" lvl="1" indent="0">
              <a:buNone/>
            </a:pPr>
            <a:r>
              <a:rPr lang="en-US" dirty="0"/>
              <a:t>After an </a:t>
            </a:r>
            <a:r>
              <a:rPr lang="en-US" dirty="0" err="1"/>
              <a:t>eHam</a:t>
            </a:r>
            <a:r>
              <a:rPr lang="en-US" dirty="0"/>
              <a:t> thread, the company initially marketing the 43 foot vertical revised the voltage </a:t>
            </a:r>
            <a:r>
              <a:rPr lang="en-US" dirty="0" err="1"/>
              <a:t>balun</a:t>
            </a:r>
            <a:r>
              <a:rPr lang="en-US" dirty="0"/>
              <a:t> to an un-un, and then the SWR was not so good at all but the signal was better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8144" y="6344529"/>
            <a:ext cx="516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http://www.arrl.org/forum/topics/view/235</a:t>
            </a:r>
          </a:p>
        </p:txBody>
      </p:sp>
    </p:spTree>
    <p:extLst>
      <p:ext uri="{BB962C8B-B14F-4D97-AF65-F5344CB8AC3E}">
        <p14:creationId xmlns:p14="http://schemas.microsoft.com/office/powerpoint/2010/main" val="2496671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602844"/>
            <a:ext cx="9404723" cy="813374"/>
          </a:xfrm>
        </p:spPr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25356" y="1751322"/>
            <a:ext cx="11341289" cy="452664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Verticals do help with DX on the low bands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For our ground conditions in South Carolina a dipole usually works better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At least 30 quarter wave radials if on 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Elevated radials work very well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Taller vertical length is better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Vertical dipoles good – but not practical for low bands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070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52025" y="1431388"/>
            <a:ext cx="9594166" cy="3995225"/>
          </a:xfrm>
        </p:spPr>
        <p:txBody>
          <a:bodyPr/>
          <a:lstStyle/>
          <a:p>
            <a:r>
              <a:rPr lang="en-US" sz="4800" dirty="0">
                <a:latin typeface="Bookman Old Style" panose="02050604050505020204" pitchFamily="18" charset="0"/>
              </a:rPr>
              <a:t>So the question is not </a:t>
            </a:r>
            <a:br>
              <a:rPr lang="en-US" sz="4800" dirty="0">
                <a:latin typeface="Bookman Old Style" panose="02050604050505020204" pitchFamily="18" charset="0"/>
              </a:rPr>
            </a:br>
            <a:r>
              <a:rPr lang="en-US" sz="4800" dirty="0">
                <a:latin typeface="Bookman Old Style" panose="02050604050505020204" pitchFamily="18" charset="0"/>
              </a:rPr>
              <a:t>   “Do they work?” </a:t>
            </a:r>
            <a:br>
              <a:rPr lang="en-US" sz="4800" dirty="0">
                <a:latin typeface="Bookman Old Style" panose="02050604050505020204" pitchFamily="18" charset="0"/>
              </a:rPr>
            </a:br>
            <a:r>
              <a:rPr lang="en-US" sz="2400" dirty="0">
                <a:latin typeface="Bookman Old Style" panose="02050604050505020204" pitchFamily="18" charset="0"/>
              </a:rPr>
              <a:t> </a:t>
            </a:r>
            <a:br>
              <a:rPr lang="en-US" sz="4800" dirty="0">
                <a:latin typeface="Bookman Old Style" panose="02050604050505020204" pitchFamily="18" charset="0"/>
              </a:rPr>
            </a:br>
            <a:r>
              <a:rPr lang="en-US" sz="4800" dirty="0">
                <a:latin typeface="Bookman Old Style" panose="02050604050505020204" pitchFamily="18" charset="0"/>
              </a:rPr>
              <a:t>It is really:</a:t>
            </a:r>
            <a:br>
              <a:rPr lang="en-US" sz="4800" dirty="0">
                <a:latin typeface="Bookman Old Style" panose="02050604050505020204" pitchFamily="18" charset="0"/>
              </a:rPr>
            </a:br>
            <a:r>
              <a:rPr lang="en-US" sz="4800" dirty="0">
                <a:latin typeface="Bookman Old Style" panose="02050604050505020204" pitchFamily="18" charset="0"/>
              </a:rPr>
              <a:t>   “How can I make it work and</a:t>
            </a:r>
            <a:br>
              <a:rPr lang="en-US" sz="4800" dirty="0">
                <a:latin typeface="Bookman Old Style" panose="02050604050505020204" pitchFamily="18" charset="0"/>
              </a:rPr>
            </a:br>
            <a:r>
              <a:rPr lang="en-US" sz="4800" dirty="0">
                <a:latin typeface="Bookman Old Style" panose="02050604050505020204" pitchFamily="18" charset="0"/>
              </a:rPr>
              <a:t>    is it worth the trouble?”</a:t>
            </a:r>
            <a:br>
              <a:rPr lang="en-US" sz="4800" dirty="0">
                <a:latin typeface="Bookman Old Style" panose="02050604050505020204" pitchFamily="18" charset="0"/>
              </a:rPr>
            </a:br>
            <a:endParaRPr lang="en-US" sz="4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04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r>
              <a:rPr lang="en-US" dirty="0"/>
              <a:t>In passing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37230" y="3069540"/>
            <a:ext cx="3343701" cy="1783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Don’t angle your VHF/UHF antennas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931" y="1490874"/>
            <a:ext cx="6755642" cy="469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7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255" y="2288532"/>
            <a:ext cx="9453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Who agrees with Walter and would never own or recommend a vertical?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9984"/>
          </a:xfrm>
        </p:spPr>
        <p:txBody>
          <a:bodyPr/>
          <a:lstStyle/>
          <a:p>
            <a:r>
              <a:rPr lang="en-US" dirty="0"/>
              <a:t>Types of Verticals</a:t>
            </a:r>
          </a:p>
        </p:txBody>
      </p:sp>
    </p:spTree>
    <p:extLst>
      <p:ext uri="{BB962C8B-B14F-4D97-AF65-F5344CB8AC3E}">
        <p14:creationId xmlns:p14="http://schemas.microsoft.com/office/powerpoint/2010/main" val="149615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9984"/>
          </a:xfrm>
        </p:spPr>
        <p:txBody>
          <a:bodyPr/>
          <a:lstStyle/>
          <a:p>
            <a:r>
              <a:rPr lang="en-US" dirty="0"/>
              <a:t>Types of Verticals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963" y="1445455"/>
            <a:ext cx="6804074" cy="510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7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111" y="131331"/>
            <a:ext cx="9404723" cy="939984"/>
          </a:xfrm>
        </p:spPr>
        <p:txBody>
          <a:bodyPr/>
          <a:lstStyle/>
          <a:p>
            <a:r>
              <a:rPr lang="en-US" dirty="0"/>
              <a:t>Types of Verticals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3092878"/>
            <a:ext cx="1470881" cy="3242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45" y="935463"/>
            <a:ext cx="4157810" cy="1885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440" y="601323"/>
            <a:ext cx="3064759" cy="5264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317" y="966927"/>
            <a:ext cx="3619060" cy="536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9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9984"/>
          </a:xfrm>
        </p:spPr>
        <p:txBody>
          <a:bodyPr/>
          <a:lstStyle/>
          <a:p>
            <a:r>
              <a:rPr lang="en-US" dirty="0"/>
              <a:t>Types of Verticals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23" y="1716258"/>
            <a:ext cx="3935364" cy="46387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152" y="1716258"/>
            <a:ext cx="5790630" cy="46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6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1152</TotalTime>
  <Words>1670</Words>
  <Application>Microsoft Office PowerPoint</Application>
  <PresentationFormat>Widescreen</PresentationFormat>
  <Paragraphs>198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Bookman Old Style</vt:lpstr>
      <vt:lpstr>Calibri</vt:lpstr>
      <vt:lpstr>Century Gothic</vt:lpstr>
      <vt:lpstr>Wingdings 3</vt:lpstr>
      <vt:lpstr>Ion</vt:lpstr>
      <vt:lpstr>Vertical’s Do They Really Work?</vt:lpstr>
      <vt:lpstr>References</vt:lpstr>
      <vt:lpstr>“They radiate equally badly in all directions. I wouldn’t own one. Save your money and build a dipole.” </vt:lpstr>
      <vt:lpstr>“When we were motoring to Rotuma Island for the 3D2R DXpedition in 2011, I experienced just how wonderful a vertical at/in salt water could be.”</vt:lpstr>
      <vt:lpstr>So the question is not     “Do they work?”    It is really:    “How can I make it work and     is it worth the trouble?” </vt:lpstr>
      <vt:lpstr>Types of Verticals</vt:lpstr>
      <vt:lpstr>Types of Verticals</vt:lpstr>
      <vt:lpstr>Types of Verticals</vt:lpstr>
      <vt:lpstr>Types of Verticals</vt:lpstr>
      <vt:lpstr>Types of Verticals</vt:lpstr>
      <vt:lpstr>Why Use a Vertical?</vt:lpstr>
      <vt:lpstr>Why Use a Vertical?</vt:lpstr>
      <vt:lpstr>Why Use a Vertical?</vt:lpstr>
      <vt:lpstr>Why Use a Vertical?</vt:lpstr>
      <vt:lpstr>Why Use a Vertical?</vt:lpstr>
      <vt:lpstr>Comparison</vt:lpstr>
      <vt:lpstr>Comparison</vt:lpstr>
      <vt:lpstr>Antenna efficiency</vt:lpstr>
      <vt:lpstr>Antenna efficiency</vt:lpstr>
      <vt:lpstr>Antenna efficiency</vt:lpstr>
      <vt:lpstr>Antenna efficiency</vt:lpstr>
      <vt:lpstr>Antenna efficiency</vt:lpstr>
      <vt:lpstr>Antenna efficiency</vt:lpstr>
      <vt:lpstr>Antenna efficiency</vt:lpstr>
      <vt:lpstr>Antenna efficiency</vt:lpstr>
      <vt:lpstr>Antenna efficiency</vt:lpstr>
      <vt:lpstr>Antenna efficiency</vt:lpstr>
      <vt:lpstr>Antenna efficiency</vt:lpstr>
      <vt:lpstr>PowerPoint Presentation</vt:lpstr>
      <vt:lpstr>Antenna efficiency</vt:lpstr>
      <vt:lpstr>Antenna efficiency</vt:lpstr>
      <vt:lpstr>Antenna efficiency</vt:lpstr>
      <vt:lpstr>Antenna efficiency</vt:lpstr>
      <vt:lpstr>PowerPoint Presentation</vt:lpstr>
      <vt:lpstr>Antenna efficiency</vt:lpstr>
      <vt:lpstr>Antenna efficiency</vt:lpstr>
      <vt:lpstr>Phasing Verticals</vt:lpstr>
      <vt:lpstr>Phasing Verticals</vt:lpstr>
      <vt:lpstr>Vertical Dipoles</vt:lpstr>
      <vt:lpstr>Vertical Dipoles</vt:lpstr>
      <vt:lpstr>Vertical Dipoles</vt:lpstr>
      <vt:lpstr>Vertical Dipoles</vt:lpstr>
      <vt:lpstr>Pseudo-Brewster Angle</vt:lpstr>
      <vt:lpstr>Radialess Verticals</vt:lpstr>
      <vt:lpstr>Radialess Verticals</vt:lpstr>
      <vt:lpstr>The 43ft Vertical</vt:lpstr>
      <vt:lpstr>The 43ft Vertical</vt:lpstr>
      <vt:lpstr>The 43ft Vertical</vt:lpstr>
      <vt:lpstr>Key Concepts</vt:lpstr>
      <vt:lpstr>In passing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Vertical’s Do They Have A Place On Your Antenna Farm?</dc:title>
  <dc:creator>Kevan Nason</dc:creator>
  <cp:lastModifiedBy>Kevan Nason</cp:lastModifiedBy>
  <cp:revision>66</cp:revision>
  <dcterms:created xsi:type="dcterms:W3CDTF">2017-06-05T23:12:35Z</dcterms:created>
  <dcterms:modified xsi:type="dcterms:W3CDTF">2017-06-13T21:08:18Z</dcterms:modified>
</cp:coreProperties>
</file>